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1" r:id="rId9"/>
    <p:sldId id="262" r:id="rId10"/>
    <p:sldId id="270" r:id="rId11"/>
    <p:sldId id="271" r:id="rId12"/>
    <p:sldId id="272" r:id="rId13"/>
    <p:sldId id="265" r:id="rId14"/>
    <p:sldId id="266" r:id="rId15"/>
    <p:sldId id="267" r:id="rId16"/>
    <p:sldId id="268" r:id="rId17"/>
    <p:sldId id="273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19A4CA-0AFB-02DA-3585-BDC332D35EAD}" v="2284" dt="2025-05-15T18:17:04.099"/>
    <p1510:client id="{86662196-A37B-86D8-8B33-CF0E61588AF2}" v="557" dt="2025-05-15T05:48:09.959"/>
    <p1510:client id="{88054B92-E9BC-6CF9-ADF3-83B4BE392778}" v="804" dt="2025-05-15T06:33:15.893"/>
    <p1510:client id="{C9606930-F473-4492-A23C-9B0BB4052EDD}" v="1" dt="2025-05-15T18:32:12.9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88742B-31B7-45DB-B594-81884949448F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1286CCF-131D-48AB-8EC0-46CBED7795CD}">
      <dgm:prSet/>
      <dgm:spPr/>
      <dgm:t>
        <a:bodyPr/>
        <a:lstStyle/>
        <a:p>
          <a:r>
            <a:rPr lang="en-US" dirty="0"/>
            <a:t>A "salt" </a:t>
          </a:r>
          <a:r>
            <a:rPr lang="en-US" dirty="0">
              <a:latin typeface="Univers Condensed"/>
            </a:rPr>
            <a:t>adds</a:t>
          </a:r>
          <a:r>
            <a:rPr lang="en-US" dirty="0"/>
            <a:t> random letters to the start of your password so before hashing so the password will be unique each time.</a:t>
          </a:r>
        </a:p>
      </dgm:t>
    </dgm:pt>
    <dgm:pt modelId="{377C0FBE-8863-4D52-A0F9-EDC1C2080B12}" type="parTrans" cxnId="{5271519C-0D05-4D69-B35C-199D586DB45B}">
      <dgm:prSet/>
      <dgm:spPr/>
      <dgm:t>
        <a:bodyPr/>
        <a:lstStyle/>
        <a:p>
          <a:endParaRPr lang="en-US"/>
        </a:p>
      </dgm:t>
    </dgm:pt>
    <dgm:pt modelId="{D3AEAC48-915E-4FF0-A584-0EABDA99E102}" type="sibTrans" cxnId="{5271519C-0D05-4D69-B35C-199D586DB45B}">
      <dgm:prSet/>
      <dgm:spPr/>
      <dgm:t>
        <a:bodyPr/>
        <a:lstStyle/>
        <a:p>
          <a:endParaRPr lang="en-US"/>
        </a:p>
      </dgm:t>
    </dgm:pt>
    <dgm:pt modelId="{E6B37292-EB6E-4298-AC68-2C0540BE33F0}">
      <dgm:prSet/>
      <dgm:spPr/>
      <dgm:t>
        <a:bodyPr/>
        <a:lstStyle/>
        <a:p>
          <a:r>
            <a:rPr lang="en-US" dirty="0"/>
            <a:t>Prevents the use of hashing tables</a:t>
          </a:r>
        </a:p>
      </dgm:t>
    </dgm:pt>
    <dgm:pt modelId="{9C5FB91B-E608-4054-8B24-85C9B40E6603}" type="parTrans" cxnId="{FC6B4BC6-8E0F-4ECB-9507-AAF93C78CFA4}">
      <dgm:prSet/>
      <dgm:spPr/>
      <dgm:t>
        <a:bodyPr/>
        <a:lstStyle/>
        <a:p>
          <a:endParaRPr lang="en-US"/>
        </a:p>
      </dgm:t>
    </dgm:pt>
    <dgm:pt modelId="{48B3304A-37B5-46AE-A5C7-F9F591D5EF83}" type="sibTrans" cxnId="{FC6B4BC6-8E0F-4ECB-9507-AAF93C78CFA4}">
      <dgm:prSet/>
      <dgm:spPr/>
      <dgm:t>
        <a:bodyPr/>
        <a:lstStyle/>
        <a:p>
          <a:endParaRPr lang="en-US"/>
        </a:p>
      </dgm:t>
    </dgm:pt>
    <dgm:pt modelId="{148C8388-F33E-4730-92A6-F87F0D203908}">
      <dgm:prSet/>
      <dgm:spPr/>
      <dgm:t>
        <a:bodyPr/>
        <a:lstStyle/>
        <a:p>
          <a:r>
            <a:rPr lang="en-US" dirty="0"/>
            <a:t>"Stretching" applies hashing multiple times. (5000+ rounds)</a:t>
          </a:r>
        </a:p>
      </dgm:t>
    </dgm:pt>
    <dgm:pt modelId="{276F4812-6FD4-4F4A-8C46-8D40C9F2AD18}" type="parTrans" cxnId="{57E75457-6962-40B6-BE57-C48D8158E1EB}">
      <dgm:prSet/>
      <dgm:spPr/>
      <dgm:t>
        <a:bodyPr/>
        <a:lstStyle/>
        <a:p>
          <a:endParaRPr lang="en-US"/>
        </a:p>
      </dgm:t>
    </dgm:pt>
    <dgm:pt modelId="{EF49C067-CBC9-4484-A106-656F911278E9}" type="sibTrans" cxnId="{57E75457-6962-40B6-BE57-C48D8158E1EB}">
      <dgm:prSet/>
      <dgm:spPr/>
      <dgm:t>
        <a:bodyPr/>
        <a:lstStyle/>
        <a:p>
          <a:endParaRPr lang="en-US"/>
        </a:p>
      </dgm:t>
    </dgm:pt>
    <dgm:pt modelId="{A334F586-4CDE-486B-A4C7-1CEFCE8F36C7}" type="pres">
      <dgm:prSet presAssocID="{1E88742B-31B7-45DB-B594-81884949448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4F64A4B-44C1-4103-881F-5D959802A708}" type="pres">
      <dgm:prSet presAssocID="{71286CCF-131D-48AB-8EC0-46CBED7795CD}" presName="hierRoot1" presStyleCnt="0"/>
      <dgm:spPr/>
    </dgm:pt>
    <dgm:pt modelId="{4A9AA5CA-2F51-45CD-8D57-790B77F3FA40}" type="pres">
      <dgm:prSet presAssocID="{71286CCF-131D-48AB-8EC0-46CBED7795CD}" presName="composite" presStyleCnt="0"/>
      <dgm:spPr/>
    </dgm:pt>
    <dgm:pt modelId="{76A8983F-F9E4-4539-8AFF-C6768E389A33}" type="pres">
      <dgm:prSet presAssocID="{71286CCF-131D-48AB-8EC0-46CBED7795CD}" presName="background" presStyleLbl="node0" presStyleIdx="0" presStyleCnt="3"/>
      <dgm:spPr/>
    </dgm:pt>
    <dgm:pt modelId="{E1655BA7-3564-4B25-9777-418F7597178D}" type="pres">
      <dgm:prSet presAssocID="{71286CCF-131D-48AB-8EC0-46CBED7795CD}" presName="text" presStyleLbl="fgAcc0" presStyleIdx="0" presStyleCnt="3">
        <dgm:presLayoutVars>
          <dgm:chPref val="3"/>
        </dgm:presLayoutVars>
      </dgm:prSet>
      <dgm:spPr/>
    </dgm:pt>
    <dgm:pt modelId="{92AABB1C-0069-4C8A-8FD6-08099D681860}" type="pres">
      <dgm:prSet presAssocID="{71286CCF-131D-48AB-8EC0-46CBED7795CD}" presName="hierChild2" presStyleCnt="0"/>
      <dgm:spPr/>
    </dgm:pt>
    <dgm:pt modelId="{0A3D75A9-5C7A-44AF-BE20-99B48A2651DB}" type="pres">
      <dgm:prSet presAssocID="{E6B37292-EB6E-4298-AC68-2C0540BE33F0}" presName="hierRoot1" presStyleCnt="0"/>
      <dgm:spPr/>
    </dgm:pt>
    <dgm:pt modelId="{1404030F-DA6A-40E3-8451-FC16F2B7D04B}" type="pres">
      <dgm:prSet presAssocID="{E6B37292-EB6E-4298-AC68-2C0540BE33F0}" presName="composite" presStyleCnt="0"/>
      <dgm:spPr/>
    </dgm:pt>
    <dgm:pt modelId="{6EC3AC67-A995-4932-80D6-3D925902771C}" type="pres">
      <dgm:prSet presAssocID="{E6B37292-EB6E-4298-AC68-2C0540BE33F0}" presName="background" presStyleLbl="node0" presStyleIdx="1" presStyleCnt="3"/>
      <dgm:spPr/>
    </dgm:pt>
    <dgm:pt modelId="{43936F23-8FDE-43B3-94A4-7C765DF423EE}" type="pres">
      <dgm:prSet presAssocID="{E6B37292-EB6E-4298-AC68-2C0540BE33F0}" presName="text" presStyleLbl="fgAcc0" presStyleIdx="1" presStyleCnt="3">
        <dgm:presLayoutVars>
          <dgm:chPref val="3"/>
        </dgm:presLayoutVars>
      </dgm:prSet>
      <dgm:spPr/>
    </dgm:pt>
    <dgm:pt modelId="{495784CF-90DC-43D2-A2E9-DC9B968A8603}" type="pres">
      <dgm:prSet presAssocID="{E6B37292-EB6E-4298-AC68-2C0540BE33F0}" presName="hierChild2" presStyleCnt="0"/>
      <dgm:spPr/>
    </dgm:pt>
    <dgm:pt modelId="{2C8EE6DC-03BC-4559-A0D8-F1486F2AF78C}" type="pres">
      <dgm:prSet presAssocID="{148C8388-F33E-4730-92A6-F87F0D203908}" presName="hierRoot1" presStyleCnt="0"/>
      <dgm:spPr/>
    </dgm:pt>
    <dgm:pt modelId="{26FC20C4-6090-4A4C-9649-D9EB5969114C}" type="pres">
      <dgm:prSet presAssocID="{148C8388-F33E-4730-92A6-F87F0D203908}" presName="composite" presStyleCnt="0"/>
      <dgm:spPr/>
    </dgm:pt>
    <dgm:pt modelId="{EC699DE3-847E-4F20-AD98-3FE6600E3C0F}" type="pres">
      <dgm:prSet presAssocID="{148C8388-F33E-4730-92A6-F87F0D203908}" presName="background" presStyleLbl="node0" presStyleIdx="2" presStyleCnt="3"/>
      <dgm:spPr/>
    </dgm:pt>
    <dgm:pt modelId="{A9BEA62E-FABD-4BD1-ABB7-F3C957457806}" type="pres">
      <dgm:prSet presAssocID="{148C8388-F33E-4730-92A6-F87F0D203908}" presName="text" presStyleLbl="fgAcc0" presStyleIdx="2" presStyleCnt="3">
        <dgm:presLayoutVars>
          <dgm:chPref val="3"/>
        </dgm:presLayoutVars>
      </dgm:prSet>
      <dgm:spPr/>
    </dgm:pt>
    <dgm:pt modelId="{C50B9F2C-ECCC-4584-80CA-029E72FE36B5}" type="pres">
      <dgm:prSet presAssocID="{148C8388-F33E-4730-92A6-F87F0D203908}" presName="hierChild2" presStyleCnt="0"/>
      <dgm:spPr/>
    </dgm:pt>
  </dgm:ptLst>
  <dgm:cxnLst>
    <dgm:cxn modelId="{05E83B1E-6930-4864-B704-F75FCEC8A0E7}" type="presOf" srcId="{148C8388-F33E-4730-92A6-F87F0D203908}" destId="{A9BEA62E-FABD-4BD1-ABB7-F3C957457806}" srcOrd="0" destOrd="0" presId="urn:microsoft.com/office/officeart/2005/8/layout/hierarchy1"/>
    <dgm:cxn modelId="{718FCE70-CEAB-45AC-8054-52928DD57550}" type="presOf" srcId="{71286CCF-131D-48AB-8EC0-46CBED7795CD}" destId="{E1655BA7-3564-4B25-9777-418F7597178D}" srcOrd="0" destOrd="0" presId="urn:microsoft.com/office/officeart/2005/8/layout/hierarchy1"/>
    <dgm:cxn modelId="{57E75457-6962-40B6-BE57-C48D8158E1EB}" srcId="{1E88742B-31B7-45DB-B594-81884949448F}" destId="{148C8388-F33E-4730-92A6-F87F0D203908}" srcOrd="2" destOrd="0" parTransId="{276F4812-6FD4-4F4A-8C46-8D40C9F2AD18}" sibTransId="{EF49C067-CBC9-4484-A106-656F911278E9}"/>
    <dgm:cxn modelId="{76280C93-1F74-4EB0-ACE2-2587DE197282}" type="presOf" srcId="{1E88742B-31B7-45DB-B594-81884949448F}" destId="{A334F586-4CDE-486B-A4C7-1CEFCE8F36C7}" srcOrd="0" destOrd="0" presId="urn:microsoft.com/office/officeart/2005/8/layout/hierarchy1"/>
    <dgm:cxn modelId="{5271519C-0D05-4D69-B35C-199D586DB45B}" srcId="{1E88742B-31B7-45DB-B594-81884949448F}" destId="{71286CCF-131D-48AB-8EC0-46CBED7795CD}" srcOrd="0" destOrd="0" parTransId="{377C0FBE-8863-4D52-A0F9-EDC1C2080B12}" sibTransId="{D3AEAC48-915E-4FF0-A584-0EABDA99E102}"/>
    <dgm:cxn modelId="{FC6B4BC6-8E0F-4ECB-9507-AAF93C78CFA4}" srcId="{1E88742B-31B7-45DB-B594-81884949448F}" destId="{E6B37292-EB6E-4298-AC68-2C0540BE33F0}" srcOrd="1" destOrd="0" parTransId="{9C5FB91B-E608-4054-8B24-85C9B40E6603}" sibTransId="{48B3304A-37B5-46AE-A5C7-F9F591D5EF83}"/>
    <dgm:cxn modelId="{31141BE3-CF4C-474C-B55D-D2974E1C2F25}" type="presOf" srcId="{E6B37292-EB6E-4298-AC68-2C0540BE33F0}" destId="{43936F23-8FDE-43B3-94A4-7C765DF423EE}" srcOrd="0" destOrd="0" presId="urn:microsoft.com/office/officeart/2005/8/layout/hierarchy1"/>
    <dgm:cxn modelId="{5DBFC7A9-D71D-4D3A-BD61-748872C5EB89}" type="presParOf" srcId="{A334F586-4CDE-486B-A4C7-1CEFCE8F36C7}" destId="{94F64A4B-44C1-4103-881F-5D959802A708}" srcOrd="0" destOrd="0" presId="urn:microsoft.com/office/officeart/2005/8/layout/hierarchy1"/>
    <dgm:cxn modelId="{9BA6A858-452A-4DE9-8EE4-D93C541A384B}" type="presParOf" srcId="{94F64A4B-44C1-4103-881F-5D959802A708}" destId="{4A9AA5CA-2F51-45CD-8D57-790B77F3FA40}" srcOrd="0" destOrd="0" presId="urn:microsoft.com/office/officeart/2005/8/layout/hierarchy1"/>
    <dgm:cxn modelId="{6E086B84-0EE1-4D93-BE9C-FD92CF791D45}" type="presParOf" srcId="{4A9AA5CA-2F51-45CD-8D57-790B77F3FA40}" destId="{76A8983F-F9E4-4539-8AFF-C6768E389A33}" srcOrd="0" destOrd="0" presId="urn:microsoft.com/office/officeart/2005/8/layout/hierarchy1"/>
    <dgm:cxn modelId="{4ACA4E97-0645-4A97-8E8E-FC1FC788E4AC}" type="presParOf" srcId="{4A9AA5CA-2F51-45CD-8D57-790B77F3FA40}" destId="{E1655BA7-3564-4B25-9777-418F7597178D}" srcOrd="1" destOrd="0" presId="urn:microsoft.com/office/officeart/2005/8/layout/hierarchy1"/>
    <dgm:cxn modelId="{233D8B1B-F4E8-43C9-9159-9F3D6F67BDC5}" type="presParOf" srcId="{94F64A4B-44C1-4103-881F-5D959802A708}" destId="{92AABB1C-0069-4C8A-8FD6-08099D681860}" srcOrd="1" destOrd="0" presId="urn:microsoft.com/office/officeart/2005/8/layout/hierarchy1"/>
    <dgm:cxn modelId="{71E6E963-7F87-4539-B01C-F55C6320982A}" type="presParOf" srcId="{A334F586-4CDE-486B-A4C7-1CEFCE8F36C7}" destId="{0A3D75A9-5C7A-44AF-BE20-99B48A2651DB}" srcOrd="1" destOrd="0" presId="urn:microsoft.com/office/officeart/2005/8/layout/hierarchy1"/>
    <dgm:cxn modelId="{F4E4F97E-1D62-4104-9A31-10ED050482EE}" type="presParOf" srcId="{0A3D75A9-5C7A-44AF-BE20-99B48A2651DB}" destId="{1404030F-DA6A-40E3-8451-FC16F2B7D04B}" srcOrd="0" destOrd="0" presId="urn:microsoft.com/office/officeart/2005/8/layout/hierarchy1"/>
    <dgm:cxn modelId="{32132CD7-3204-4156-B698-2063F5861064}" type="presParOf" srcId="{1404030F-DA6A-40E3-8451-FC16F2B7D04B}" destId="{6EC3AC67-A995-4932-80D6-3D925902771C}" srcOrd="0" destOrd="0" presId="urn:microsoft.com/office/officeart/2005/8/layout/hierarchy1"/>
    <dgm:cxn modelId="{E2ABB3DD-15F5-4269-84CE-A9B02639EEDC}" type="presParOf" srcId="{1404030F-DA6A-40E3-8451-FC16F2B7D04B}" destId="{43936F23-8FDE-43B3-94A4-7C765DF423EE}" srcOrd="1" destOrd="0" presId="urn:microsoft.com/office/officeart/2005/8/layout/hierarchy1"/>
    <dgm:cxn modelId="{ED8918AA-F5DA-4EC8-81EC-2A5E3B3D6E01}" type="presParOf" srcId="{0A3D75A9-5C7A-44AF-BE20-99B48A2651DB}" destId="{495784CF-90DC-43D2-A2E9-DC9B968A8603}" srcOrd="1" destOrd="0" presId="urn:microsoft.com/office/officeart/2005/8/layout/hierarchy1"/>
    <dgm:cxn modelId="{43FECCA2-0094-49BB-B38E-DC597D9442BC}" type="presParOf" srcId="{A334F586-4CDE-486B-A4C7-1CEFCE8F36C7}" destId="{2C8EE6DC-03BC-4559-A0D8-F1486F2AF78C}" srcOrd="2" destOrd="0" presId="urn:microsoft.com/office/officeart/2005/8/layout/hierarchy1"/>
    <dgm:cxn modelId="{AD31AF9C-F1C4-4637-94AD-A8A0F548E638}" type="presParOf" srcId="{2C8EE6DC-03BC-4559-A0D8-F1486F2AF78C}" destId="{26FC20C4-6090-4A4C-9649-D9EB5969114C}" srcOrd="0" destOrd="0" presId="urn:microsoft.com/office/officeart/2005/8/layout/hierarchy1"/>
    <dgm:cxn modelId="{F54E7D4D-291F-4B4C-91C8-77412D7A78FB}" type="presParOf" srcId="{26FC20C4-6090-4A4C-9649-D9EB5969114C}" destId="{EC699DE3-847E-4F20-AD98-3FE6600E3C0F}" srcOrd="0" destOrd="0" presId="urn:microsoft.com/office/officeart/2005/8/layout/hierarchy1"/>
    <dgm:cxn modelId="{10BFD065-BD1A-4E58-B690-AAD26AAF8403}" type="presParOf" srcId="{26FC20C4-6090-4A4C-9649-D9EB5969114C}" destId="{A9BEA62E-FABD-4BD1-ABB7-F3C957457806}" srcOrd="1" destOrd="0" presId="urn:microsoft.com/office/officeart/2005/8/layout/hierarchy1"/>
    <dgm:cxn modelId="{A25B6E56-93ED-4F16-B993-00EF56631DE2}" type="presParOf" srcId="{2C8EE6DC-03BC-4559-A0D8-F1486F2AF78C}" destId="{C50B9F2C-ECCC-4584-80CA-029E72FE36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233BC0-5010-4A2D-A996-B1BBC22D2C80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5D66D4E-12EC-4FCE-9D58-7679D05F0BB6}">
      <dgm:prSet/>
      <dgm:spPr/>
      <dgm:t>
        <a:bodyPr/>
        <a:lstStyle/>
        <a:p>
          <a:r>
            <a:rPr lang="en-US" b="1"/>
            <a:t>No Salt</a:t>
          </a:r>
          <a:r>
            <a:rPr lang="en-US"/>
            <a:t> – same hash across multiple machines</a:t>
          </a:r>
        </a:p>
      </dgm:t>
    </dgm:pt>
    <dgm:pt modelId="{46B81DF6-829F-4C2B-BEB8-C48DD0A5C3B7}" type="parTrans" cxnId="{BE356402-3C07-4760-BDFC-10D810FB0740}">
      <dgm:prSet/>
      <dgm:spPr/>
      <dgm:t>
        <a:bodyPr/>
        <a:lstStyle/>
        <a:p>
          <a:endParaRPr lang="en-US"/>
        </a:p>
      </dgm:t>
    </dgm:pt>
    <dgm:pt modelId="{272FBD4F-C129-4A64-8942-FE48F3302FCC}" type="sibTrans" cxnId="{BE356402-3C07-4760-BDFC-10D810FB074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0E9B1602-FD54-41D2-A1A2-9BA220DC71C3}">
      <dgm:prSet/>
      <dgm:spPr/>
      <dgm:t>
        <a:bodyPr/>
        <a:lstStyle/>
        <a:p>
          <a:r>
            <a:rPr lang="en-US" b="1"/>
            <a:t>Fast </a:t>
          </a:r>
          <a:r>
            <a:rPr lang="en-US"/>
            <a:t>– a modern-day GPU can guess billions of passwords a second</a:t>
          </a:r>
        </a:p>
      </dgm:t>
    </dgm:pt>
    <dgm:pt modelId="{BA29D42E-A3A9-4B2D-8EEA-FAC279E477C1}" type="parTrans" cxnId="{1BDFE6EA-9D50-4B44-A144-DF39679581A0}">
      <dgm:prSet/>
      <dgm:spPr/>
      <dgm:t>
        <a:bodyPr/>
        <a:lstStyle/>
        <a:p>
          <a:endParaRPr lang="en-US"/>
        </a:p>
      </dgm:t>
    </dgm:pt>
    <dgm:pt modelId="{45E45273-C196-4659-8BDB-A33917A9D73B}" type="sibTrans" cxnId="{1BDFE6EA-9D50-4B44-A144-DF39679581A0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2916308F-D6E0-47A7-BB92-30146AF54EBD}">
      <dgm:prSet/>
      <dgm:spPr/>
      <dgm:t>
        <a:bodyPr/>
        <a:lstStyle/>
        <a:p>
          <a:r>
            <a:rPr lang="en-US" b="1"/>
            <a:t>Reversable </a:t>
          </a:r>
          <a:r>
            <a:rPr lang="en-US"/>
            <a:t>– With a big enough word list, cracking it should be no problem.</a:t>
          </a:r>
        </a:p>
      </dgm:t>
    </dgm:pt>
    <dgm:pt modelId="{42E14B62-EC30-41DB-B3BB-395B1C6A586F}" type="parTrans" cxnId="{608F072D-D952-4C23-AC88-85DD6BB10ED4}">
      <dgm:prSet/>
      <dgm:spPr/>
      <dgm:t>
        <a:bodyPr/>
        <a:lstStyle/>
        <a:p>
          <a:endParaRPr lang="en-US"/>
        </a:p>
      </dgm:t>
    </dgm:pt>
    <dgm:pt modelId="{BB5C71A1-62A5-4411-B8AE-D8C6CDAB388E}" type="sibTrans" cxnId="{608F072D-D952-4C23-AC88-85DD6BB10ED4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77E03BA6-9E69-4786-84F5-70A8D7D83302}" type="pres">
      <dgm:prSet presAssocID="{62233BC0-5010-4A2D-A996-B1BBC22D2C80}" presName="Name0" presStyleCnt="0">
        <dgm:presLayoutVars>
          <dgm:animLvl val="lvl"/>
          <dgm:resizeHandles val="exact"/>
        </dgm:presLayoutVars>
      </dgm:prSet>
      <dgm:spPr/>
    </dgm:pt>
    <dgm:pt modelId="{9CB1ECE0-75BD-49DD-8AB0-FEFC8B67CAA2}" type="pres">
      <dgm:prSet presAssocID="{D5D66D4E-12EC-4FCE-9D58-7679D05F0BB6}" presName="compositeNode" presStyleCnt="0">
        <dgm:presLayoutVars>
          <dgm:bulletEnabled val="1"/>
        </dgm:presLayoutVars>
      </dgm:prSet>
      <dgm:spPr/>
    </dgm:pt>
    <dgm:pt modelId="{3015D007-1226-4C84-BC4D-E24F78FBD94B}" type="pres">
      <dgm:prSet presAssocID="{D5D66D4E-12EC-4FCE-9D58-7679D05F0BB6}" presName="bgRect" presStyleLbl="alignNode1" presStyleIdx="0" presStyleCnt="3"/>
      <dgm:spPr/>
    </dgm:pt>
    <dgm:pt modelId="{7CD0AD50-745C-4069-83E8-ED3C4FC62506}" type="pres">
      <dgm:prSet presAssocID="{272FBD4F-C129-4A64-8942-FE48F3302FCC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453A0AB1-FB26-40C4-A4C2-E58C83C75C98}" type="pres">
      <dgm:prSet presAssocID="{D5D66D4E-12EC-4FCE-9D58-7679D05F0BB6}" presName="nodeRect" presStyleLbl="alignNode1" presStyleIdx="0" presStyleCnt="3">
        <dgm:presLayoutVars>
          <dgm:bulletEnabled val="1"/>
        </dgm:presLayoutVars>
      </dgm:prSet>
      <dgm:spPr/>
    </dgm:pt>
    <dgm:pt modelId="{F5D7F503-5E3D-473A-8189-9F1C301646B8}" type="pres">
      <dgm:prSet presAssocID="{272FBD4F-C129-4A64-8942-FE48F3302FCC}" presName="sibTrans" presStyleCnt="0"/>
      <dgm:spPr/>
    </dgm:pt>
    <dgm:pt modelId="{B66CC8A9-E9EA-4EE4-95CF-4CB347BA734D}" type="pres">
      <dgm:prSet presAssocID="{0E9B1602-FD54-41D2-A1A2-9BA220DC71C3}" presName="compositeNode" presStyleCnt="0">
        <dgm:presLayoutVars>
          <dgm:bulletEnabled val="1"/>
        </dgm:presLayoutVars>
      </dgm:prSet>
      <dgm:spPr/>
    </dgm:pt>
    <dgm:pt modelId="{8E2CEC37-B4F6-4FF3-8644-B3936C164077}" type="pres">
      <dgm:prSet presAssocID="{0E9B1602-FD54-41D2-A1A2-9BA220DC71C3}" presName="bgRect" presStyleLbl="alignNode1" presStyleIdx="1" presStyleCnt="3"/>
      <dgm:spPr/>
    </dgm:pt>
    <dgm:pt modelId="{BE8D9B53-F1D7-4702-B68F-B03454231297}" type="pres">
      <dgm:prSet presAssocID="{45E45273-C196-4659-8BDB-A33917A9D73B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60CFEB35-5596-4F09-A54D-F4FC72054710}" type="pres">
      <dgm:prSet presAssocID="{0E9B1602-FD54-41D2-A1A2-9BA220DC71C3}" presName="nodeRect" presStyleLbl="alignNode1" presStyleIdx="1" presStyleCnt="3">
        <dgm:presLayoutVars>
          <dgm:bulletEnabled val="1"/>
        </dgm:presLayoutVars>
      </dgm:prSet>
      <dgm:spPr/>
    </dgm:pt>
    <dgm:pt modelId="{2D831DE5-AED3-4847-B8A0-63E57A0F137A}" type="pres">
      <dgm:prSet presAssocID="{45E45273-C196-4659-8BDB-A33917A9D73B}" presName="sibTrans" presStyleCnt="0"/>
      <dgm:spPr/>
    </dgm:pt>
    <dgm:pt modelId="{BEE5944D-9BAF-48C8-9954-CB131AEDC231}" type="pres">
      <dgm:prSet presAssocID="{2916308F-D6E0-47A7-BB92-30146AF54EBD}" presName="compositeNode" presStyleCnt="0">
        <dgm:presLayoutVars>
          <dgm:bulletEnabled val="1"/>
        </dgm:presLayoutVars>
      </dgm:prSet>
      <dgm:spPr/>
    </dgm:pt>
    <dgm:pt modelId="{D16DC94B-FB92-4B6E-939A-8BB2E47A279B}" type="pres">
      <dgm:prSet presAssocID="{2916308F-D6E0-47A7-BB92-30146AF54EBD}" presName="bgRect" presStyleLbl="alignNode1" presStyleIdx="2" presStyleCnt="3"/>
      <dgm:spPr/>
    </dgm:pt>
    <dgm:pt modelId="{04443C0B-BB77-4A69-A11E-5CBB82962EAE}" type="pres">
      <dgm:prSet presAssocID="{BB5C71A1-62A5-4411-B8AE-D8C6CDAB388E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F6EB4016-05D7-4D7D-95CF-87F507876799}" type="pres">
      <dgm:prSet presAssocID="{2916308F-D6E0-47A7-BB92-30146AF54EB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BE356402-3C07-4760-BDFC-10D810FB0740}" srcId="{62233BC0-5010-4A2D-A996-B1BBC22D2C80}" destId="{D5D66D4E-12EC-4FCE-9D58-7679D05F0BB6}" srcOrd="0" destOrd="0" parTransId="{46B81DF6-829F-4C2B-BEB8-C48DD0A5C3B7}" sibTransId="{272FBD4F-C129-4A64-8942-FE48F3302FCC}"/>
    <dgm:cxn modelId="{2A8C1004-1970-457A-B7C4-632C19564BB6}" type="presOf" srcId="{D5D66D4E-12EC-4FCE-9D58-7679D05F0BB6}" destId="{453A0AB1-FB26-40C4-A4C2-E58C83C75C98}" srcOrd="1" destOrd="0" presId="urn:microsoft.com/office/officeart/2016/7/layout/LinearBlockProcessNumbered"/>
    <dgm:cxn modelId="{BDA51925-5840-4858-B989-5E1BF447867D}" type="presOf" srcId="{BB5C71A1-62A5-4411-B8AE-D8C6CDAB388E}" destId="{04443C0B-BB77-4A69-A11E-5CBB82962EAE}" srcOrd="0" destOrd="0" presId="urn:microsoft.com/office/officeart/2016/7/layout/LinearBlockProcessNumbered"/>
    <dgm:cxn modelId="{608F072D-D952-4C23-AC88-85DD6BB10ED4}" srcId="{62233BC0-5010-4A2D-A996-B1BBC22D2C80}" destId="{2916308F-D6E0-47A7-BB92-30146AF54EBD}" srcOrd="2" destOrd="0" parTransId="{42E14B62-EC30-41DB-B3BB-395B1C6A586F}" sibTransId="{BB5C71A1-62A5-4411-B8AE-D8C6CDAB388E}"/>
    <dgm:cxn modelId="{877DFA6F-F886-451F-90B5-933A0A51480F}" type="presOf" srcId="{62233BC0-5010-4A2D-A996-B1BBC22D2C80}" destId="{77E03BA6-9E69-4786-84F5-70A8D7D83302}" srcOrd="0" destOrd="0" presId="urn:microsoft.com/office/officeart/2016/7/layout/LinearBlockProcessNumbered"/>
    <dgm:cxn modelId="{6D18DE70-5B97-442F-9C95-199850D8DBF4}" type="presOf" srcId="{0E9B1602-FD54-41D2-A1A2-9BA220DC71C3}" destId="{60CFEB35-5596-4F09-A54D-F4FC72054710}" srcOrd="1" destOrd="0" presId="urn:microsoft.com/office/officeart/2016/7/layout/LinearBlockProcessNumbered"/>
    <dgm:cxn modelId="{048C4787-E557-47ED-B40D-A06DE883A2D1}" type="presOf" srcId="{2916308F-D6E0-47A7-BB92-30146AF54EBD}" destId="{F6EB4016-05D7-4D7D-95CF-87F507876799}" srcOrd="1" destOrd="0" presId="urn:microsoft.com/office/officeart/2016/7/layout/LinearBlockProcessNumbered"/>
    <dgm:cxn modelId="{5385C7A1-E64B-4C90-B016-65BBBF8783B9}" type="presOf" srcId="{0E9B1602-FD54-41D2-A1A2-9BA220DC71C3}" destId="{8E2CEC37-B4F6-4FF3-8644-B3936C164077}" srcOrd="0" destOrd="0" presId="urn:microsoft.com/office/officeart/2016/7/layout/LinearBlockProcessNumbered"/>
    <dgm:cxn modelId="{455A6BBA-5DE4-407A-82A1-50C113120351}" type="presOf" srcId="{2916308F-D6E0-47A7-BB92-30146AF54EBD}" destId="{D16DC94B-FB92-4B6E-939A-8BB2E47A279B}" srcOrd="0" destOrd="0" presId="urn:microsoft.com/office/officeart/2016/7/layout/LinearBlockProcessNumbered"/>
    <dgm:cxn modelId="{4AA9ACD2-27FF-44A2-B8BA-DDAA93C65089}" type="presOf" srcId="{45E45273-C196-4659-8BDB-A33917A9D73B}" destId="{BE8D9B53-F1D7-4702-B68F-B03454231297}" srcOrd="0" destOrd="0" presId="urn:microsoft.com/office/officeart/2016/7/layout/LinearBlockProcessNumbered"/>
    <dgm:cxn modelId="{B1D27BD7-2DB5-4C66-A67A-3A463B478068}" type="presOf" srcId="{272FBD4F-C129-4A64-8942-FE48F3302FCC}" destId="{7CD0AD50-745C-4069-83E8-ED3C4FC62506}" srcOrd="0" destOrd="0" presId="urn:microsoft.com/office/officeart/2016/7/layout/LinearBlockProcessNumbered"/>
    <dgm:cxn modelId="{1BDFE6EA-9D50-4B44-A144-DF39679581A0}" srcId="{62233BC0-5010-4A2D-A996-B1BBC22D2C80}" destId="{0E9B1602-FD54-41D2-A1A2-9BA220DC71C3}" srcOrd="1" destOrd="0" parTransId="{BA29D42E-A3A9-4B2D-8EEA-FAC279E477C1}" sibTransId="{45E45273-C196-4659-8BDB-A33917A9D73B}"/>
    <dgm:cxn modelId="{60F36BF5-9C11-447A-9E57-325450BAAF93}" type="presOf" srcId="{D5D66D4E-12EC-4FCE-9D58-7679D05F0BB6}" destId="{3015D007-1226-4C84-BC4D-E24F78FBD94B}" srcOrd="0" destOrd="0" presId="urn:microsoft.com/office/officeart/2016/7/layout/LinearBlockProcessNumbered"/>
    <dgm:cxn modelId="{18247598-3F98-4620-B659-43E834BB8147}" type="presParOf" srcId="{77E03BA6-9E69-4786-84F5-70A8D7D83302}" destId="{9CB1ECE0-75BD-49DD-8AB0-FEFC8B67CAA2}" srcOrd="0" destOrd="0" presId="urn:microsoft.com/office/officeart/2016/7/layout/LinearBlockProcessNumbered"/>
    <dgm:cxn modelId="{8011301C-85D1-441F-9D27-99CAC3769489}" type="presParOf" srcId="{9CB1ECE0-75BD-49DD-8AB0-FEFC8B67CAA2}" destId="{3015D007-1226-4C84-BC4D-E24F78FBD94B}" srcOrd="0" destOrd="0" presId="urn:microsoft.com/office/officeart/2016/7/layout/LinearBlockProcessNumbered"/>
    <dgm:cxn modelId="{D721E7BB-9D2D-4199-A39D-FF370694B289}" type="presParOf" srcId="{9CB1ECE0-75BD-49DD-8AB0-FEFC8B67CAA2}" destId="{7CD0AD50-745C-4069-83E8-ED3C4FC62506}" srcOrd="1" destOrd="0" presId="urn:microsoft.com/office/officeart/2016/7/layout/LinearBlockProcessNumbered"/>
    <dgm:cxn modelId="{6157D975-150E-4B48-BF32-D81D69FA36B5}" type="presParOf" srcId="{9CB1ECE0-75BD-49DD-8AB0-FEFC8B67CAA2}" destId="{453A0AB1-FB26-40C4-A4C2-E58C83C75C98}" srcOrd="2" destOrd="0" presId="urn:microsoft.com/office/officeart/2016/7/layout/LinearBlockProcessNumbered"/>
    <dgm:cxn modelId="{7A9E61DB-71C6-48DC-A68B-353C63B51DB8}" type="presParOf" srcId="{77E03BA6-9E69-4786-84F5-70A8D7D83302}" destId="{F5D7F503-5E3D-473A-8189-9F1C301646B8}" srcOrd="1" destOrd="0" presId="urn:microsoft.com/office/officeart/2016/7/layout/LinearBlockProcessNumbered"/>
    <dgm:cxn modelId="{C66F05E0-100C-4043-AD01-DBCE1A4A5850}" type="presParOf" srcId="{77E03BA6-9E69-4786-84F5-70A8D7D83302}" destId="{B66CC8A9-E9EA-4EE4-95CF-4CB347BA734D}" srcOrd="2" destOrd="0" presId="urn:microsoft.com/office/officeart/2016/7/layout/LinearBlockProcessNumbered"/>
    <dgm:cxn modelId="{FD50DA3E-910D-4988-BD58-BF48C25997CA}" type="presParOf" srcId="{B66CC8A9-E9EA-4EE4-95CF-4CB347BA734D}" destId="{8E2CEC37-B4F6-4FF3-8644-B3936C164077}" srcOrd="0" destOrd="0" presId="urn:microsoft.com/office/officeart/2016/7/layout/LinearBlockProcessNumbered"/>
    <dgm:cxn modelId="{6BBB04A3-0374-42AF-8384-6855005CC666}" type="presParOf" srcId="{B66CC8A9-E9EA-4EE4-95CF-4CB347BA734D}" destId="{BE8D9B53-F1D7-4702-B68F-B03454231297}" srcOrd="1" destOrd="0" presId="urn:microsoft.com/office/officeart/2016/7/layout/LinearBlockProcessNumbered"/>
    <dgm:cxn modelId="{61537F6A-D657-4D8E-96CF-F87EDD3B9110}" type="presParOf" srcId="{B66CC8A9-E9EA-4EE4-95CF-4CB347BA734D}" destId="{60CFEB35-5596-4F09-A54D-F4FC72054710}" srcOrd="2" destOrd="0" presId="urn:microsoft.com/office/officeart/2016/7/layout/LinearBlockProcessNumbered"/>
    <dgm:cxn modelId="{B008E659-233B-4E4C-B4B8-D64657797562}" type="presParOf" srcId="{77E03BA6-9E69-4786-84F5-70A8D7D83302}" destId="{2D831DE5-AED3-4847-B8A0-63E57A0F137A}" srcOrd="3" destOrd="0" presId="urn:microsoft.com/office/officeart/2016/7/layout/LinearBlockProcessNumbered"/>
    <dgm:cxn modelId="{A45C2B9D-3EED-40E9-8488-BF094E59A0E5}" type="presParOf" srcId="{77E03BA6-9E69-4786-84F5-70A8D7D83302}" destId="{BEE5944D-9BAF-48C8-9954-CB131AEDC231}" srcOrd="4" destOrd="0" presId="urn:microsoft.com/office/officeart/2016/7/layout/LinearBlockProcessNumbered"/>
    <dgm:cxn modelId="{ADFF199B-CABC-42A0-91F6-70992FDE0887}" type="presParOf" srcId="{BEE5944D-9BAF-48C8-9954-CB131AEDC231}" destId="{D16DC94B-FB92-4B6E-939A-8BB2E47A279B}" srcOrd="0" destOrd="0" presId="urn:microsoft.com/office/officeart/2016/7/layout/LinearBlockProcessNumbered"/>
    <dgm:cxn modelId="{5FF57298-9220-4F66-8F05-C421CD2C4EF7}" type="presParOf" srcId="{BEE5944D-9BAF-48C8-9954-CB131AEDC231}" destId="{04443C0B-BB77-4A69-A11E-5CBB82962EAE}" srcOrd="1" destOrd="0" presId="urn:microsoft.com/office/officeart/2016/7/layout/LinearBlockProcessNumbered"/>
    <dgm:cxn modelId="{E73BDA26-BB29-45E3-BB45-F3EEABB2E7F9}" type="presParOf" srcId="{BEE5944D-9BAF-48C8-9954-CB131AEDC231}" destId="{F6EB4016-05D7-4D7D-95CF-87F507876799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74EE0B8-766C-4D3C-8E4C-02E6070A406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5F1C0CB-88C4-40BC-AB87-48BCE8321103}">
      <dgm:prSet/>
      <dgm:spPr/>
      <dgm:t>
        <a:bodyPr/>
        <a:lstStyle/>
        <a:p>
          <a:r>
            <a:rPr lang="en-US"/>
            <a:t>%SystemRoot%\System32\config\SAM</a:t>
          </a:r>
        </a:p>
      </dgm:t>
    </dgm:pt>
    <dgm:pt modelId="{2D7B9792-0104-4166-A55A-A1F6D802B140}" type="parTrans" cxnId="{9B892FAD-CF2E-4FD0-972E-CE7B2FBC344A}">
      <dgm:prSet/>
      <dgm:spPr/>
      <dgm:t>
        <a:bodyPr/>
        <a:lstStyle/>
        <a:p>
          <a:endParaRPr lang="en-US"/>
        </a:p>
      </dgm:t>
    </dgm:pt>
    <dgm:pt modelId="{85D9B00B-0F34-4D5E-B447-98C4FC9AA3C1}" type="sibTrans" cxnId="{9B892FAD-CF2E-4FD0-972E-CE7B2FBC344A}">
      <dgm:prSet/>
      <dgm:spPr/>
      <dgm:t>
        <a:bodyPr/>
        <a:lstStyle/>
        <a:p>
          <a:endParaRPr lang="en-US"/>
        </a:p>
      </dgm:t>
    </dgm:pt>
    <dgm:pt modelId="{35792654-E28E-40B1-A3A0-5781E42EDD67}">
      <dgm:prSet/>
      <dgm:spPr/>
      <dgm:t>
        <a:bodyPr/>
        <a:lstStyle/>
        <a:p>
          <a:r>
            <a:rPr lang="en-US"/>
            <a:t>Cannot access while system is running</a:t>
          </a:r>
        </a:p>
      </dgm:t>
    </dgm:pt>
    <dgm:pt modelId="{88D6C791-A515-42D3-B696-6A2410F178AE}" type="parTrans" cxnId="{479EA9B1-16F6-44D6-AC81-E84FE76F45E3}">
      <dgm:prSet/>
      <dgm:spPr/>
      <dgm:t>
        <a:bodyPr/>
        <a:lstStyle/>
        <a:p>
          <a:endParaRPr lang="en-US"/>
        </a:p>
      </dgm:t>
    </dgm:pt>
    <dgm:pt modelId="{FC229834-1002-4BEA-B8D7-6D3F93066903}" type="sibTrans" cxnId="{479EA9B1-16F6-44D6-AC81-E84FE76F45E3}">
      <dgm:prSet/>
      <dgm:spPr/>
      <dgm:t>
        <a:bodyPr/>
        <a:lstStyle/>
        <a:p>
          <a:endParaRPr lang="en-US"/>
        </a:p>
      </dgm:t>
    </dgm:pt>
    <dgm:pt modelId="{4A48E4D8-1CEC-475E-A212-DF84CD6CE2F0}">
      <dgm:prSet/>
      <dgm:spPr/>
      <dgm:t>
        <a:bodyPr/>
        <a:lstStyle/>
        <a:p>
          <a:r>
            <a:rPr lang="en-US"/>
            <a:t>Tools like metasploit hashdump module can dump hashes from memory</a:t>
          </a:r>
        </a:p>
      </dgm:t>
    </dgm:pt>
    <dgm:pt modelId="{B9CE2D65-358D-4BC2-A634-D3A5DD1A3762}" type="parTrans" cxnId="{EDB9D8E9-D453-417D-AD05-79A1DB2485E5}">
      <dgm:prSet/>
      <dgm:spPr/>
      <dgm:t>
        <a:bodyPr/>
        <a:lstStyle/>
        <a:p>
          <a:endParaRPr lang="en-US"/>
        </a:p>
      </dgm:t>
    </dgm:pt>
    <dgm:pt modelId="{4691F2DE-D4CB-4DF6-A965-6A540A287BF9}" type="sibTrans" cxnId="{EDB9D8E9-D453-417D-AD05-79A1DB2485E5}">
      <dgm:prSet/>
      <dgm:spPr/>
      <dgm:t>
        <a:bodyPr/>
        <a:lstStyle/>
        <a:p>
          <a:endParaRPr lang="en-US"/>
        </a:p>
      </dgm:t>
    </dgm:pt>
    <dgm:pt modelId="{4FD21062-35A4-4271-A6FD-2D17694DD2D1}" type="pres">
      <dgm:prSet presAssocID="{374EE0B8-766C-4D3C-8E4C-02E6070A4066}" presName="linear" presStyleCnt="0">
        <dgm:presLayoutVars>
          <dgm:animLvl val="lvl"/>
          <dgm:resizeHandles val="exact"/>
        </dgm:presLayoutVars>
      </dgm:prSet>
      <dgm:spPr/>
    </dgm:pt>
    <dgm:pt modelId="{4800001D-7AF9-4890-9641-14EB46F986A0}" type="pres">
      <dgm:prSet presAssocID="{C5F1C0CB-88C4-40BC-AB87-48BCE832110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A17D6BE-C1D0-4E64-8046-AB19CF0D789F}" type="pres">
      <dgm:prSet presAssocID="{85D9B00B-0F34-4D5E-B447-98C4FC9AA3C1}" presName="spacer" presStyleCnt="0"/>
      <dgm:spPr/>
    </dgm:pt>
    <dgm:pt modelId="{4F70835F-576A-4260-A744-8D248EA866A6}" type="pres">
      <dgm:prSet presAssocID="{35792654-E28E-40B1-A3A0-5781E42EDD6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FA96733-9185-4C6B-98EA-DA0A60E1660C}" type="pres">
      <dgm:prSet presAssocID="{FC229834-1002-4BEA-B8D7-6D3F93066903}" presName="spacer" presStyleCnt="0"/>
      <dgm:spPr/>
    </dgm:pt>
    <dgm:pt modelId="{A3CD0EF8-C4A1-4C92-8723-5901DE88964B}" type="pres">
      <dgm:prSet presAssocID="{4A48E4D8-1CEC-475E-A212-DF84CD6CE2F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AC11D36-0785-4B27-B73A-CA0D7B43BF4B}" type="presOf" srcId="{35792654-E28E-40B1-A3A0-5781E42EDD67}" destId="{4F70835F-576A-4260-A744-8D248EA866A6}" srcOrd="0" destOrd="0" presId="urn:microsoft.com/office/officeart/2005/8/layout/vList2"/>
    <dgm:cxn modelId="{E5BE3547-F8EC-4C2C-8165-3228FBF01787}" type="presOf" srcId="{C5F1C0CB-88C4-40BC-AB87-48BCE8321103}" destId="{4800001D-7AF9-4890-9641-14EB46F986A0}" srcOrd="0" destOrd="0" presId="urn:microsoft.com/office/officeart/2005/8/layout/vList2"/>
    <dgm:cxn modelId="{DB165C4E-936C-4A9B-90ED-A249C0D812A6}" type="presOf" srcId="{4A48E4D8-1CEC-475E-A212-DF84CD6CE2F0}" destId="{A3CD0EF8-C4A1-4C92-8723-5901DE88964B}" srcOrd="0" destOrd="0" presId="urn:microsoft.com/office/officeart/2005/8/layout/vList2"/>
    <dgm:cxn modelId="{9B892FAD-CF2E-4FD0-972E-CE7B2FBC344A}" srcId="{374EE0B8-766C-4D3C-8E4C-02E6070A4066}" destId="{C5F1C0CB-88C4-40BC-AB87-48BCE8321103}" srcOrd="0" destOrd="0" parTransId="{2D7B9792-0104-4166-A55A-A1F6D802B140}" sibTransId="{85D9B00B-0F34-4D5E-B447-98C4FC9AA3C1}"/>
    <dgm:cxn modelId="{479EA9B1-16F6-44D6-AC81-E84FE76F45E3}" srcId="{374EE0B8-766C-4D3C-8E4C-02E6070A4066}" destId="{35792654-E28E-40B1-A3A0-5781E42EDD67}" srcOrd="1" destOrd="0" parTransId="{88D6C791-A515-42D3-B696-6A2410F178AE}" sibTransId="{FC229834-1002-4BEA-B8D7-6D3F93066903}"/>
    <dgm:cxn modelId="{EA1A69B6-1571-4E92-9F9F-A18C5A22EE16}" type="presOf" srcId="{374EE0B8-766C-4D3C-8E4C-02E6070A4066}" destId="{4FD21062-35A4-4271-A6FD-2D17694DD2D1}" srcOrd="0" destOrd="0" presId="urn:microsoft.com/office/officeart/2005/8/layout/vList2"/>
    <dgm:cxn modelId="{EDB9D8E9-D453-417D-AD05-79A1DB2485E5}" srcId="{374EE0B8-766C-4D3C-8E4C-02E6070A4066}" destId="{4A48E4D8-1CEC-475E-A212-DF84CD6CE2F0}" srcOrd="2" destOrd="0" parTransId="{B9CE2D65-358D-4BC2-A634-D3A5DD1A3762}" sibTransId="{4691F2DE-D4CB-4DF6-A965-6A540A287BF9}"/>
    <dgm:cxn modelId="{592D06DF-C6EB-49A5-B207-05DEA5D069BC}" type="presParOf" srcId="{4FD21062-35A4-4271-A6FD-2D17694DD2D1}" destId="{4800001D-7AF9-4890-9641-14EB46F986A0}" srcOrd="0" destOrd="0" presId="urn:microsoft.com/office/officeart/2005/8/layout/vList2"/>
    <dgm:cxn modelId="{65CFD404-3A45-4DBB-94B1-D1974B9390E0}" type="presParOf" srcId="{4FD21062-35A4-4271-A6FD-2D17694DD2D1}" destId="{6A17D6BE-C1D0-4E64-8046-AB19CF0D789F}" srcOrd="1" destOrd="0" presId="urn:microsoft.com/office/officeart/2005/8/layout/vList2"/>
    <dgm:cxn modelId="{4E90C761-16F2-44C2-883B-2C8539906C41}" type="presParOf" srcId="{4FD21062-35A4-4271-A6FD-2D17694DD2D1}" destId="{4F70835F-576A-4260-A744-8D248EA866A6}" srcOrd="2" destOrd="0" presId="urn:microsoft.com/office/officeart/2005/8/layout/vList2"/>
    <dgm:cxn modelId="{F62EF4B3-5555-48A0-82FE-49BFD05AFD79}" type="presParOf" srcId="{4FD21062-35A4-4271-A6FD-2D17694DD2D1}" destId="{DFA96733-9185-4C6B-98EA-DA0A60E1660C}" srcOrd="3" destOrd="0" presId="urn:microsoft.com/office/officeart/2005/8/layout/vList2"/>
    <dgm:cxn modelId="{6FE592A2-B980-4515-BE09-6ED0C2B41EA0}" type="presParOf" srcId="{4FD21062-35A4-4271-A6FD-2D17694DD2D1}" destId="{A3CD0EF8-C4A1-4C92-8723-5901DE88964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89FB811-E6F1-4AD9-9158-99D27FCD7067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85FD3F3-9B74-46F4-A251-A901F57B74A5}">
      <dgm:prSet/>
      <dgm:spPr/>
      <dgm:t>
        <a:bodyPr/>
        <a:lstStyle/>
        <a:p>
          <a:r>
            <a:rPr lang="en-US"/>
            <a:t>Gain system/root access.</a:t>
          </a:r>
        </a:p>
      </dgm:t>
    </dgm:pt>
    <dgm:pt modelId="{776E7D0F-0BF5-4DE0-8E9C-04EBC6627B37}" type="parTrans" cxnId="{BA68FDEE-3776-47EE-8314-55D64CA3BDEB}">
      <dgm:prSet/>
      <dgm:spPr/>
      <dgm:t>
        <a:bodyPr/>
        <a:lstStyle/>
        <a:p>
          <a:endParaRPr lang="en-US"/>
        </a:p>
      </dgm:t>
    </dgm:pt>
    <dgm:pt modelId="{5C3F57B2-227A-4124-996F-F1A41C6DF90C}" type="sibTrans" cxnId="{BA68FDEE-3776-47EE-8314-55D64CA3BDEB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624CB9C9-4BD9-4531-85BF-E92B52B3B79F}">
      <dgm:prSet/>
      <dgm:spPr/>
      <dgm:t>
        <a:bodyPr/>
        <a:lstStyle/>
        <a:p>
          <a:r>
            <a:rPr lang="en-US"/>
            <a:t>Dump or read hashes</a:t>
          </a:r>
        </a:p>
      </dgm:t>
    </dgm:pt>
    <dgm:pt modelId="{694C4A3D-44FB-4307-B6F2-DA3DA24069FC}" type="parTrans" cxnId="{347EDFDE-5E84-4F65-8BC2-AD09A8CEAC12}">
      <dgm:prSet/>
      <dgm:spPr/>
      <dgm:t>
        <a:bodyPr/>
        <a:lstStyle/>
        <a:p>
          <a:endParaRPr lang="en-US"/>
        </a:p>
      </dgm:t>
    </dgm:pt>
    <dgm:pt modelId="{462340E3-64CF-477A-AC4E-4E95FFA4D05A}" type="sibTrans" cxnId="{347EDFDE-5E84-4F65-8BC2-AD09A8CEAC12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F84CD62D-65CD-4A51-9FFA-A8C72BB1D3C2}">
      <dgm:prSet/>
      <dgm:spPr/>
      <dgm:t>
        <a:bodyPr/>
        <a:lstStyle/>
        <a:p>
          <a:r>
            <a:rPr lang="en-US"/>
            <a:t>Transfer them for offline cracking</a:t>
          </a:r>
        </a:p>
      </dgm:t>
    </dgm:pt>
    <dgm:pt modelId="{AFBF27AE-8DD3-45D7-9558-E5342B82E1D2}" type="parTrans" cxnId="{79271A6A-7768-4B84-A1AF-6D1A725DE0A4}">
      <dgm:prSet/>
      <dgm:spPr/>
      <dgm:t>
        <a:bodyPr/>
        <a:lstStyle/>
        <a:p>
          <a:endParaRPr lang="en-US"/>
        </a:p>
      </dgm:t>
    </dgm:pt>
    <dgm:pt modelId="{249662AD-6487-4290-BF63-9C42D0E2673F}" type="sibTrans" cxnId="{79271A6A-7768-4B84-A1AF-6D1A725DE0A4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2DE9FDA5-C93A-481C-8F00-0C7EF04F6EF0}">
      <dgm:prSet/>
      <dgm:spPr/>
      <dgm:t>
        <a:bodyPr/>
        <a:lstStyle/>
        <a:p>
          <a:r>
            <a:rPr lang="en-US"/>
            <a:t>Use those crednetials for another attack (replay attack, lateral movement)</a:t>
          </a:r>
        </a:p>
      </dgm:t>
    </dgm:pt>
    <dgm:pt modelId="{7CB08825-7745-40F5-A883-B6814146C7EE}" type="parTrans" cxnId="{C4A593B9-5403-4918-99A6-09952CDF1269}">
      <dgm:prSet/>
      <dgm:spPr/>
      <dgm:t>
        <a:bodyPr/>
        <a:lstStyle/>
        <a:p>
          <a:endParaRPr lang="en-US"/>
        </a:p>
      </dgm:t>
    </dgm:pt>
    <dgm:pt modelId="{1DBE58BD-D180-4258-ADDA-E2ECD572C44F}" type="sibTrans" cxnId="{C4A593B9-5403-4918-99A6-09952CDF1269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E3AF7715-F6D4-4C12-815A-D5FC8D68491F}" type="pres">
      <dgm:prSet presAssocID="{E89FB811-E6F1-4AD9-9158-99D27FCD7067}" presName="Name0" presStyleCnt="0">
        <dgm:presLayoutVars>
          <dgm:animLvl val="lvl"/>
          <dgm:resizeHandles val="exact"/>
        </dgm:presLayoutVars>
      </dgm:prSet>
      <dgm:spPr/>
    </dgm:pt>
    <dgm:pt modelId="{ED86600D-58F7-40CF-BD38-3FEE3AEBDBDE}" type="pres">
      <dgm:prSet presAssocID="{F85FD3F3-9B74-46F4-A251-A901F57B74A5}" presName="compositeNode" presStyleCnt="0">
        <dgm:presLayoutVars>
          <dgm:bulletEnabled val="1"/>
        </dgm:presLayoutVars>
      </dgm:prSet>
      <dgm:spPr/>
    </dgm:pt>
    <dgm:pt modelId="{1C7F8509-BFFA-4816-9312-F96A2EC36EE1}" type="pres">
      <dgm:prSet presAssocID="{F85FD3F3-9B74-46F4-A251-A901F57B74A5}" presName="bgRect" presStyleLbl="bgAccFollowNode1" presStyleIdx="0" presStyleCnt="4"/>
      <dgm:spPr/>
    </dgm:pt>
    <dgm:pt modelId="{35517C20-E67B-4A6A-92D1-743C15243A2E}" type="pres">
      <dgm:prSet presAssocID="{5C3F57B2-227A-4124-996F-F1A41C6DF90C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834E31BF-ED47-41DF-BA6B-2D47F9AFB74E}" type="pres">
      <dgm:prSet presAssocID="{F85FD3F3-9B74-46F4-A251-A901F57B74A5}" presName="bottomLine" presStyleLbl="alignNode1" presStyleIdx="1" presStyleCnt="8">
        <dgm:presLayoutVars/>
      </dgm:prSet>
      <dgm:spPr/>
    </dgm:pt>
    <dgm:pt modelId="{1F1A0BCE-266F-44CC-86C6-C0136AD2D3F0}" type="pres">
      <dgm:prSet presAssocID="{F85FD3F3-9B74-46F4-A251-A901F57B74A5}" presName="nodeText" presStyleLbl="bgAccFollowNode1" presStyleIdx="0" presStyleCnt="4">
        <dgm:presLayoutVars>
          <dgm:bulletEnabled val="1"/>
        </dgm:presLayoutVars>
      </dgm:prSet>
      <dgm:spPr/>
    </dgm:pt>
    <dgm:pt modelId="{357EE7DD-507F-4B2E-A88B-FDD9E74BCB9D}" type="pres">
      <dgm:prSet presAssocID="{5C3F57B2-227A-4124-996F-F1A41C6DF90C}" presName="sibTrans" presStyleCnt="0"/>
      <dgm:spPr/>
    </dgm:pt>
    <dgm:pt modelId="{4D0247C0-4EFA-4CE5-9412-D1C77294C693}" type="pres">
      <dgm:prSet presAssocID="{624CB9C9-4BD9-4531-85BF-E92B52B3B79F}" presName="compositeNode" presStyleCnt="0">
        <dgm:presLayoutVars>
          <dgm:bulletEnabled val="1"/>
        </dgm:presLayoutVars>
      </dgm:prSet>
      <dgm:spPr/>
    </dgm:pt>
    <dgm:pt modelId="{E3C98DBB-1022-4AE6-A166-F839045DF3DE}" type="pres">
      <dgm:prSet presAssocID="{624CB9C9-4BD9-4531-85BF-E92B52B3B79F}" presName="bgRect" presStyleLbl="bgAccFollowNode1" presStyleIdx="1" presStyleCnt="4"/>
      <dgm:spPr/>
    </dgm:pt>
    <dgm:pt modelId="{8FA12654-E7F1-4347-A647-CDF5387AF13B}" type="pres">
      <dgm:prSet presAssocID="{462340E3-64CF-477A-AC4E-4E95FFA4D05A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58530F4D-8583-4272-B170-0B31B970525C}" type="pres">
      <dgm:prSet presAssocID="{624CB9C9-4BD9-4531-85BF-E92B52B3B79F}" presName="bottomLine" presStyleLbl="alignNode1" presStyleIdx="3" presStyleCnt="8">
        <dgm:presLayoutVars/>
      </dgm:prSet>
      <dgm:spPr/>
    </dgm:pt>
    <dgm:pt modelId="{F40C4CDA-4045-4057-B6AF-881C34624DDE}" type="pres">
      <dgm:prSet presAssocID="{624CB9C9-4BD9-4531-85BF-E92B52B3B79F}" presName="nodeText" presStyleLbl="bgAccFollowNode1" presStyleIdx="1" presStyleCnt="4">
        <dgm:presLayoutVars>
          <dgm:bulletEnabled val="1"/>
        </dgm:presLayoutVars>
      </dgm:prSet>
      <dgm:spPr/>
    </dgm:pt>
    <dgm:pt modelId="{40163697-C6AC-4E79-BF9C-77493880C6BC}" type="pres">
      <dgm:prSet presAssocID="{462340E3-64CF-477A-AC4E-4E95FFA4D05A}" presName="sibTrans" presStyleCnt="0"/>
      <dgm:spPr/>
    </dgm:pt>
    <dgm:pt modelId="{361590E4-7A2C-4B5A-818B-C1DCCAD71661}" type="pres">
      <dgm:prSet presAssocID="{F84CD62D-65CD-4A51-9FFA-A8C72BB1D3C2}" presName="compositeNode" presStyleCnt="0">
        <dgm:presLayoutVars>
          <dgm:bulletEnabled val="1"/>
        </dgm:presLayoutVars>
      </dgm:prSet>
      <dgm:spPr/>
    </dgm:pt>
    <dgm:pt modelId="{99EFB53F-9A22-4105-8A68-3CC38B2DB2A3}" type="pres">
      <dgm:prSet presAssocID="{F84CD62D-65CD-4A51-9FFA-A8C72BB1D3C2}" presName="bgRect" presStyleLbl="bgAccFollowNode1" presStyleIdx="2" presStyleCnt="4"/>
      <dgm:spPr/>
    </dgm:pt>
    <dgm:pt modelId="{B92C0DEC-9439-46FA-928B-DCC0B8F631BD}" type="pres">
      <dgm:prSet presAssocID="{249662AD-6487-4290-BF63-9C42D0E2673F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9036FD2C-6543-4F50-A237-1843C226F07C}" type="pres">
      <dgm:prSet presAssocID="{F84CD62D-65CD-4A51-9FFA-A8C72BB1D3C2}" presName="bottomLine" presStyleLbl="alignNode1" presStyleIdx="5" presStyleCnt="8">
        <dgm:presLayoutVars/>
      </dgm:prSet>
      <dgm:spPr/>
    </dgm:pt>
    <dgm:pt modelId="{3969DE2C-3F7A-452A-BA75-907133D1BC42}" type="pres">
      <dgm:prSet presAssocID="{F84CD62D-65CD-4A51-9FFA-A8C72BB1D3C2}" presName="nodeText" presStyleLbl="bgAccFollowNode1" presStyleIdx="2" presStyleCnt="4">
        <dgm:presLayoutVars>
          <dgm:bulletEnabled val="1"/>
        </dgm:presLayoutVars>
      </dgm:prSet>
      <dgm:spPr/>
    </dgm:pt>
    <dgm:pt modelId="{52317568-64B9-4BB9-A7DE-805F27D1E327}" type="pres">
      <dgm:prSet presAssocID="{249662AD-6487-4290-BF63-9C42D0E2673F}" presName="sibTrans" presStyleCnt="0"/>
      <dgm:spPr/>
    </dgm:pt>
    <dgm:pt modelId="{6F3B8B22-624D-4418-AB8A-5546B9A89CA8}" type="pres">
      <dgm:prSet presAssocID="{2DE9FDA5-C93A-481C-8F00-0C7EF04F6EF0}" presName="compositeNode" presStyleCnt="0">
        <dgm:presLayoutVars>
          <dgm:bulletEnabled val="1"/>
        </dgm:presLayoutVars>
      </dgm:prSet>
      <dgm:spPr/>
    </dgm:pt>
    <dgm:pt modelId="{EBC19E63-55BD-425C-9154-3891F52F5D81}" type="pres">
      <dgm:prSet presAssocID="{2DE9FDA5-C93A-481C-8F00-0C7EF04F6EF0}" presName="bgRect" presStyleLbl="bgAccFollowNode1" presStyleIdx="3" presStyleCnt="4"/>
      <dgm:spPr/>
    </dgm:pt>
    <dgm:pt modelId="{ACD00432-6793-451B-A0EE-50A721DDE0F9}" type="pres">
      <dgm:prSet presAssocID="{1DBE58BD-D180-4258-ADDA-E2ECD572C44F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6F603A68-1230-4278-B4D9-91D6507DD1FE}" type="pres">
      <dgm:prSet presAssocID="{2DE9FDA5-C93A-481C-8F00-0C7EF04F6EF0}" presName="bottomLine" presStyleLbl="alignNode1" presStyleIdx="7" presStyleCnt="8">
        <dgm:presLayoutVars/>
      </dgm:prSet>
      <dgm:spPr/>
    </dgm:pt>
    <dgm:pt modelId="{9FFC6D40-A530-414A-99F9-A33A0D2E4DD5}" type="pres">
      <dgm:prSet presAssocID="{2DE9FDA5-C93A-481C-8F00-0C7EF04F6EF0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D2709404-BEAC-4ED2-A1A6-D08C5BA07E70}" type="presOf" srcId="{2DE9FDA5-C93A-481C-8F00-0C7EF04F6EF0}" destId="{9FFC6D40-A530-414A-99F9-A33A0D2E4DD5}" srcOrd="1" destOrd="0" presId="urn:microsoft.com/office/officeart/2016/7/layout/BasicLinearProcessNumbered"/>
    <dgm:cxn modelId="{E49B6926-AF49-4235-9CFA-566E1DCC8D3F}" type="presOf" srcId="{5C3F57B2-227A-4124-996F-F1A41C6DF90C}" destId="{35517C20-E67B-4A6A-92D1-743C15243A2E}" srcOrd="0" destOrd="0" presId="urn:microsoft.com/office/officeart/2016/7/layout/BasicLinearProcessNumbered"/>
    <dgm:cxn modelId="{30154A2B-E5E4-4C08-9E7F-4E9E2AA76402}" type="presOf" srcId="{F85FD3F3-9B74-46F4-A251-A901F57B74A5}" destId="{1F1A0BCE-266F-44CC-86C6-C0136AD2D3F0}" srcOrd="1" destOrd="0" presId="urn:microsoft.com/office/officeart/2016/7/layout/BasicLinearProcessNumbered"/>
    <dgm:cxn modelId="{F0F51131-CA2C-46F4-A5AB-BFD584212EA5}" type="presOf" srcId="{2DE9FDA5-C93A-481C-8F00-0C7EF04F6EF0}" destId="{EBC19E63-55BD-425C-9154-3891F52F5D81}" srcOrd="0" destOrd="0" presId="urn:microsoft.com/office/officeart/2016/7/layout/BasicLinearProcessNumbered"/>
    <dgm:cxn modelId="{38BDF649-D868-4560-A3D9-515E0221BDDB}" type="presOf" srcId="{624CB9C9-4BD9-4531-85BF-E92B52B3B79F}" destId="{F40C4CDA-4045-4057-B6AF-881C34624DDE}" srcOrd="1" destOrd="0" presId="urn:microsoft.com/office/officeart/2016/7/layout/BasicLinearProcessNumbered"/>
    <dgm:cxn modelId="{79271A6A-7768-4B84-A1AF-6D1A725DE0A4}" srcId="{E89FB811-E6F1-4AD9-9158-99D27FCD7067}" destId="{F84CD62D-65CD-4A51-9FFA-A8C72BB1D3C2}" srcOrd="2" destOrd="0" parTransId="{AFBF27AE-8DD3-45D7-9558-E5342B82E1D2}" sibTransId="{249662AD-6487-4290-BF63-9C42D0E2673F}"/>
    <dgm:cxn modelId="{AEABAF6A-1F47-4112-9243-6C6B22A6F555}" type="presOf" srcId="{249662AD-6487-4290-BF63-9C42D0E2673F}" destId="{B92C0DEC-9439-46FA-928B-DCC0B8F631BD}" srcOrd="0" destOrd="0" presId="urn:microsoft.com/office/officeart/2016/7/layout/BasicLinearProcessNumbered"/>
    <dgm:cxn modelId="{153A3875-2E3E-400E-AEDA-62C1E246CB7D}" type="presOf" srcId="{624CB9C9-4BD9-4531-85BF-E92B52B3B79F}" destId="{E3C98DBB-1022-4AE6-A166-F839045DF3DE}" srcOrd="0" destOrd="0" presId="urn:microsoft.com/office/officeart/2016/7/layout/BasicLinearProcessNumbered"/>
    <dgm:cxn modelId="{18545F7F-AB5F-4348-AEAF-5A2410EFF9D4}" type="presOf" srcId="{E89FB811-E6F1-4AD9-9158-99D27FCD7067}" destId="{E3AF7715-F6D4-4C12-815A-D5FC8D68491F}" srcOrd="0" destOrd="0" presId="urn:microsoft.com/office/officeart/2016/7/layout/BasicLinearProcessNumbered"/>
    <dgm:cxn modelId="{D3B04BA8-B096-4B8F-B899-4F1AB5C7FD87}" type="presOf" srcId="{1DBE58BD-D180-4258-ADDA-E2ECD572C44F}" destId="{ACD00432-6793-451B-A0EE-50A721DDE0F9}" srcOrd="0" destOrd="0" presId="urn:microsoft.com/office/officeart/2016/7/layout/BasicLinearProcessNumbered"/>
    <dgm:cxn modelId="{A7A052B8-D613-471A-8FC0-66A710872382}" type="presOf" srcId="{F84CD62D-65CD-4A51-9FFA-A8C72BB1D3C2}" destId="{99EFB53F-9A22-4105-8A68-3CC38B2DB2A3}" srcOrd="0" destOrd="0" presId="urn:microsoft.com/office/officeart/2016/7/layout/BasicLinearProcessNumbered"/>
    <dgm:cxn modelId="{92B389B8-EC9D-4B4E-94D7-AD1B26E3C6F6}" type="presOf" srcId="{462340E3-64CF-477A-AC4E-4E95FFA4D05A}" destId="{8FA12654-E7F1-4347-A647-CDF5387AF13B}" srcOrd="0" destOrd="0" presId="urn:microsoft.com/office/officeart/2016/7/layout/BasicLinearProcessNumbered"/>
    <dgm:cxn modelId="{C4A593B9-5403-4918-99A6-09952CDF1269}" srcId="{E89FB811-E6F1-4AD9-9158-99D27FCD7067}" destId="{2DE9FDA5-C93A-481C-8F00-0C7EF04F6EF0}" srcOrd="3" destOrd="0" parTransId="{7CB08825-7745-40F5-A883-B6814146C7EE}" sibTransId="{1DBE58BD-D180-4258-ADDA-E2ECD572C44F}"/>
    <dgm:cxn modelId="{38DEB5BF-4DB6-43F3-8581-642062698E0C}" type="presOf" srcId="{F84CD62D-65CD-4A51-9FFA-A8C72BB1D3C2}" destId="{3969DE2C-3F7A-452A-BA75-907133D1BC42}" srcOrd="1" destOrd="0" presId="urn:microsoft.com/office/officeart/2016/7/layout/BasicLinearProcessNumbered"/>
    <dgm:cxn modelId="{F76ED2C2-7E9F-47CB-890C-55A2497474CC}" type="presOf" srcId="{F85FD3F3-9B74-46F4-A251-A901F57B74A5}" destId="{1C7F8509-BFFA-4816-9312-F96A2EC36EE1}" srcOrd="0" destOrd="0" presId="urn:microsoft.com/office/officeart/2016/7/layout/BasicLinearProcessNumbered"/>
    <dgm:cxn modelId="{347EDFDE-5E84-4F65-8BC2-AD09A8CEAC12}" srcId="{E89FB811-E6F1-4AD9-9158-99D27FCD7067}" destId="{624CB9C9-4BD9-4531-85BF-E92B52B3B79F}" srcOrd="1" destOrd="0" parTransId="{694C4A3D-44FB-4307-B6F2-DA3DA24069FC}" sibTransId="{462340E3-64CF-477A-AC4E-4E95FFA4D05A}"/>
    <dgm:cxn modelId="{BA68FDEE-3776-47EE-8314-55D64CA3BDEB}" srcId="{E89FB811-E6F1-4AD9-9158-99D27FCD7067}" destId="{F85FD3F3-9B74-46F4-A251-A901F57B74A5}" srcOrd="0" destOrd="0" parTransId="{776E7D0F-0BF5-4DE0-8E9C-04EBC6627B37}" sibTransId="{5C3F57B2-227A-4124-996F-F1A41C6DF90C}"/>
    <dgm:cxn modelId="{938D7BB3-EEC2-4C2D-ACCA-87C2C182F19D}" type="presParOf" srcId="{E3AF7715-F6D4-4C12-815A-D5FC8D68491F}" destId="{ED86600D-58F7-40CF-BD38-3FEE3AEBDBDE}" srcOrd="0" destOrd="0" presId="urn:microsoft.com/office/officeart/2016/7/layout/BasicLinearProcessNumbered"/>
    <dgm:cxn modelId="{56787272-F15F-4B5F-8C34-6684C7F8A724}" type="presParOf" srcId="{ED86600D-58F7-40CF-BD38-3FEE3AEBDBDE}" destId="{1C7F8509-BFFA-4816-9312-F96A2EC36EE1}" srcOrd="0" destOrd="0" presId="urn:microsoft.com/office/officeart/2016/7/layout/BasicLinearProcessNumbered"/>
    <dgm:cxn modelId="{ED4027E7-FA99-489F-A3D6-9828987710C7}" type="presParOf" srcId="{ED86600D-58F7-40CF-BD38-3FEE3AEBDBDE}" destId="{35517C20-E67B-4A6A-92D1-743C15243A2E}" srcOrd="1" destOrd="0" presId="urn:microsoft.com/office/officeart/2016/7/layout/BasicLinearProcessNumbered"/>
    <dgm:cxn modelId="{500D1782-7CDA-440C-A597-8381D184EE14}" type="presParOf" srcId="{ED86600D-58F7-40CF-BD38-3FEE3AEBDBDE}" destId="{834E31BF-ED47-41DF-BA6B-2D47F9AFB74E}" srcOrd="2" destOrd="0" presId="urn:microsoft.com/office/officeart/2016/7/layout/BasicLinearProcessNumbered"/>
    <dgm:cxn modelId="{BF67A997-F027-4DB1-8C35-0336FBCB3B1C}" type="presParOf" srcId="{ED86600D-58F7-40CF-BD38-3FEE3AEBDBDE}" destId="{1F1A0BCE-266F-44CC-86C6-C0136AD2D3F0}" srcOrd="3" destOrd="0" presId="urn:microsoft.com/office/officeart/2016/7/layout/BasicLinearProcessNumbered"/>
    <dgm:cxn modelId="{F0EA8839-CDE1-463A-96A2-42DCD3E035FE}" type="presParOf" srcId="{E3AF7715-F6D4-4C12-815A-D5FC8D68491F}" destId="{357EE7DD-507F-4B2E-A88B-FDD9E74BCB9D}" srcOrd="1" destOrd="0" presId="urn:microsoft.com/office/officeart/2016/7/layout/BasicLinearProcessNumbered"/>
    <dgm:cxn modelId="{B82F2ED2-40F2-481F-BB62-882289486737}" type="presParOf" srcId="{E3AF7715-F6D4-4C12-815A-D5FC8D68491F}" destId="{4D0247C0-4EFA-4CE5-9412-D1C77294C693}" srcOrd="2" destOrd="0" presId="urn:microsoft.com/office/officeart/2016/7/layout/BasicLinearProcessNumbered"/>
    <dgm:cxn modelId="{4FEFAE42-8B82-4481-A920-EE0C436BAB31}" type="presParOf" srcId="{4D0247C0-4EFA-4CE5-9412-D1C77294C693}" destId="{E3C98DBB-1022-4AE6-A166-F839045DF3DE}" srcOrd="0" destOrd="0" presId="urn:microsoft.com/office/officeart/2016/7/layout/BasicLinearProcessNumbered"/>
    <dgm:cxn modelId="{CF511191-4375-49EE-A96E-86860A26F857}" type="presParOf" srcId="{4D0247C0-4EFA-4CE5-9412-D1C77294C693}" destId="{8FA12654-E7F1-4347-A647-CDF5387AF13B}" srcOrd="1" destOrd="0" presId="urn:microsoft.com/office/officeart/2016/7/layout/BasicLinearProcessNumbered"/>
    <dgm:cxn modelId="{EF983556-1D99-479D-97BD-34C9A99AF169}" type="presParOf" srcId="{4D0247C0-4EFA-4CE5-9412-D1C77294C693}" destId="{58530F4D-8583-4272-B170-0B31B970525C}" srcOrd="2" destOrd="0" presId="urn:microsoft.com/office/officeart/2016/7/layout/BasicLinearProcessNumbered"/>
    <dgm:cxn modelId="{07357191-4793-464F-B8AB-C9A568758BA5}" type="presParOf" srcId="{4D0247C0-4EFA-4CE5-9412-D1C77294C693}" destId="{F40C4CDA-4045-4057-B6AF-881C34624DDE}" srcOrd="3" destOrd="0" presId="urn:microsoft.com/office/officeart/2016/7/layout/BasicLinearProcessNumbered"/>
    <dgm:cxn modelId="{73E8E7B4-6238-4336-A765-5AB6A039AB53}" type="presParOf" srcId="{E3AF7715-F6D4-4C12-815A-D5FC8D68491F}" destId="{40163697-C6AC-4E79-BF9C-77493880C6BC}" srcOrd="3" destOrd="0" presId="urn:microsoft.com/office/officeart/2016/7/layout/BasicLinearProcessNumbered"/>
    <dgm:cxn modelId="{073ABA36-05C9-40BD-8CB3-99FCF9529E91}" type="presParOf" srcId="{E3AF7715-F6D4-4C12-815A-D5FC8D68491F}" destId="{361590E4-7A2C-4B5A-818B-C1DCCAD71661}" srcOrd="4" destOrd="0" presId="urn:microsoft.com/office/officeart/2016/7/layout/BasicLinearProcessNumbered"/>
    <dgm:cxn modelId="{C20CC178-A613-4346-B6C5-4175C5AE55E0}" type="presParOf" srcId="{361590E4-7A2C-4B5A-818B-C1DCCAD71661}" destId="{99EFB53F-9A22-4105-8A68-3CC38B2DB2A3}" srcOrd="0" destOrd="0" presId="urn:microsoft.com/office/officeart/2016/7/layout/BasicLinearProcessNumbered"/>
    <dgm:cxn modelId="{60A2B153-0E98-4481-ACE9-D931B9B0A328}" type="presParOf" srcId="{361590E4-7A2C-4B5A-818B-C1DCCAD71661}" destId="{B92C0DEC-9439-46FA-928B-DCC0B8F631BD}" srcOrd="1" destOrd="0" presId="urn:microsoft.com/office/officeart/2016/7/layout/BasicLinearProcessNumbered"/>
    <dgm:cxn modelId="{9F742D03-9933-4E15-A774-B0095DA326A3}" type="presParOf" srcId="{361590E4-7A2C-4B5A-818B-C1DCCAD71661}" destId="{9036FD2C-6543-4F50-A237-1843C226F07C}" srcOrd="2" destOrd="0" presId="urn:microsoft.com/office/officeart/2016/7/layout/BasicLinearProcessNumbered"/>
    <dgm:cxn modelId="{9B9039C5-08B9-4B95-BE7D-686E6D83747F}" type="presParOf" srcId="{361590E4-7A2C-4B5A-818B-C1DCCAD71661}" destId="{3969DE2C-3F7A-452A-BA75-907133D1BC42}" srcOrd="3" destOrd="0" presId="urn:microsoft.com/office/officeart/2016/7/layout/BasicLinearProcessNumbered"/>
    <dgm:cxn modelId="{846C7E9D-97FF-4290-B39B-07666DC1A1B1}" type="presParOf" srcId="{E3AF7715-F6D4-4C12-815A-D5FC8D68491F}" destId="{52317568-64B9-4BB9-A7DE-805F27D1E327}" srcOrd="5" destOrd="0" presId="urn:microsoft.com/office/officeart/2016/7/layout/BasicLinearProcessNumbered"/>
    <dgm:cxn modelId="{6959AFF0-3C78-488E-83F7-B397AC2DEFD2}" type="presParOf" srcId="{E3AF7715-F6D4-4C12-815A-D5FC8D68491F}" destId="{6F3B8B22-624D-4418-AB8A-5546B9A89CA8}" srcOrd="6" destOrd="0" presId="urn:microsoft.com/office/officeart/2016/7/layout/BasicLinearProcessNumbered"/>
    <dgm:cxn modelId="{A83C1D91-5870-44ED-8A63-AF8EE99737B1}" type="presParOf" srcId="{6F3B8B22-624D-4418-AB8A-5546B9A89CA8}" destId="{EBC19E63-55BD-425C-9154-3891F52F5D81}" srcOrd="0" destOrd="0" presId="urn:microsoft.com/office/officeart/2016/7/layout/BasicLinearProcessNumbered"/>
    <dgm:cxn modelId="{55D5B976-F9C4-418E-A21F-F5B4FEFDACB1}" type="presParOf" srcId="{6F3B8B22-624D-4418-AB8A-5546B9A89CA8}" destId="{ACD00432-6793-451B-A0EE-50A721DDE0F9}" srcOrd="1" destOrd="0" presId="urn:microsoft.com/office/officeart/2016/7/layout/BasicLinearProcessNumbered"/>
    <dgm:cxn modelId="{3133C812-28F4-4F02-BAD4-D528C19D3604}" type="presParOf" srcId="{6F3B8B22-624D-4418-AB8A-5546B9A89CA8}" destId="{6F603A68-1230-4278-B4D9-91D6507DD1FE}" srcOrd="2" destOrd="0" presId="urn:microsoft.com/office/officeart/2016/7/layout/BasicLinearProcessNumbered"/>
    <dgm:cxn modelId="{BA5B9B09-24F6-458F-B759-FF6B315C40CE}" type="presParOf" srcId="{6F3B8B22-624D-4418-AB8A-5546B9A89CA8}" destId="{9FFC6D40-A530-414A-99F9-A33A0D2E4DD5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502418B-7270-4EAE-A03E-52E4B32E432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98C07D5-2259-46C7-B27E-9BCB96BCA37F}">
      <dgm:prSet/>
      <dgm:spPr/>
      <dgm:t>
        <a:bodyPr/>
        <a:lstStyle/>
        <a:p>
          <a:pPr>
            <a:defRPr cap="all"/>
          </a:pPr>
          <a:r>
            <a:rPr lang="en-US"/>
            <a:t>Password Recovery from SHA-256 Hash</a:t>
          </a:r>
        </a:p>
      </dgm:t>
    </dgm:pt>
    <dgm:pt modelId="{BF5D6C0E-8959-4A99-8017-48D4B56344D3}" type="parTrans" cxnId="{7F817DF0-237C-4A20-ACE1-190BE2EB43B9}">
      <dgm:prSet/>
      <dgm:spPr/>
      <dgm:t>
        <a:bodyPr/>
        <a:lstStyle/>
        <a:p>
          <a:endParaRPr lang="en-US"/>
        </a:p>
      </dgm:t>
    </dgm:pt>
    <dgm:pt modelId="{B94526F7-D28A-4F7F-A720-41566889B381}" type="sibTrans" cxnId="{7F817DF0-237C-4A20-ACE1-190BE2EB43B9}">
      <dgm:prSet/>
      <dgm:spPr/>
      <dgm:t>
        <a:bodyPr/>
        <a:lstStyle/>
        <a:p>
          <a:endParaRPr lang="en-US"/>
        </a:p>
      </dgm:t>
    </dgm:pt>
    <dgm:pt modelId="{90EDC1DB-350C-4003-A0DE-FC120F0894CE}">
      <dgm:prSet/>
      <dgm:spPr/>
      <dgm:t>
        <a:bodyPr/>
        <a:lstStyle/>
        <a:p>
          <a:pPr>
            <a:defRPr cap="all"/>
          </a:pPr>
          <a:r>
            <a:rPr lang="en-US"/>
            <a:t>Cracking Microsoft Office Passwords</a:t>
          </a:r>
        </a:p>
      </dgm:t>
    </dgm:pt>
    <dgm:pt modelId="{15A7FD0C-52AF-46D0-808F-6ABD0CCF034A}" type="parTrans" cxnId="{4591916D-6991-4C8D-B769-AFB003C64593}">
      <dgm:prSet/>
      <dgm:spPr/>
      <dgm:t>
        <a:bodyPr/>
        <a:lstStyle/>
        <a:p>
          <a:endParaRPr lang="en-US"/>
        </a:p>
      </dgm:t>
    </dgm:pt>
    <dgm:pt modelId="{97C42596-F89B-48F5-9E47-CA9C0246617B}" type="sibTrans" cxnId="{4591916D-6991-4C8D-B769-AFB003C64593}">
      <dgm:prSet/>
      <dgm:spPr/>
      <dgm:t>
        <a:bodyPr/>
        <a:lstStyle/>
        <a:p>
          <a:endParaRPr lang="en-US"/>
        </a:p>
      </dgm:t>
    </dgm:pt>
    <dgm:pt modelId="{AB503569-C261-4518-BDCB-4A4B6E374302}">
      <dgm:prSet/>
      <dgm:spPr/>
      <dgm:t>
        <a:bodyPr/>
        <a:lstStyle/>
        <a:p>
          <a:pPr>
            <a:defRPr cap="all"/>
          </a:pPr>
          <a:r>
            <a:rPr lang="en-US"/>
            <a:t>Wifi Cracking</a:t>
          </a:r>
        </a:p>
      </dgm:t>
    </dgm:pt>
    <dgm:pt modelId="{F965B637-B7B8-4EAE-BC14-A20E1202766C}" type="parTrans" cxnId="{59F8C0C7-4378-4CA8-9A0C-18A5CF891B27}">
      <dgm:prSet/>
      <dgm:spPr/>
      <dgm:t>
        <a:bodyPr/>
        <a:lstStyle/>
        <a:p>
          <a:endParaRPr lang="en-US"/>
        </a:p>
      </dgm:t>
    </dgm:pt>
    <dgm:pt modelId="{02DD925C-E3EA-4051-9178-5FEE4B500780}" type="sibTrans" cxnId="{59F8C0C7-4378-4CA8-9A0C-18A5CF891B27}">
      <dgm:prSet/>
      <dgm:spPr/>
      <dgm:t>
        <a:bodyPr/>
        <a:lstStyle/>
        <a:p>
          <a:endParaRPr lang="en-US"/>
        </a:p>
      </dgm:t>
    </dgm:pt>
    <dgm:pt modelId="{0A2A0E52-834E-4272-9BAE-818DA324423C}">
      <dgm:prSet/>
      <dgm:spPr/>
      <dgm:t>
        <a:bodyPr/>
        <a:lstStyle/>
        <a:p>
          <a:pPr>
            <a:defRPr cap="all"/>
          </a:pPr>
          <a:r>
            <a:rPr lang="en-US"/>
            <a:t>More to come next year!</a:t>
          </a:r>
        </a:p>
      </dgm:t>
    </dgm:pt>
    <dgm:pt modelId="{88F557A8-D2C6-444A-A125-2CF7D313924E}" type="parTrans" cxnId="{B32D31EE-14D4-439E-B073-6F91683F3CF0}">
      <dgm:prSet/>
      <dgm:spPr/>
      <dgm:t>
        <a:bodyPr/>
        <a:lstStyle/>
        <a:p>
          <a:endParaRPr lang="en-US"/>
        </a:p>
      </dgm:t>
    </dgm:pt>
    <dgm:pt modelId="{F944AA4B-0400-4C2E-92B4-F473314265AE}" type="sibTrans" cxnId="{B32D31EE-14D4-439E-B073-6F91683F3CF0}">
      <dgm:prSet/>
      <dgm:spPr/>
      <dgm:t>
        <a:bodyPr/>
        <a:lstStyle/>
        <a:p>
          <a:endParaRPr lang="en-US"/>
        </a:p>
      </dgm:t>
    </dgm:pt>
    <dgm:pt modelId="{AF7532E1-51DF-4B43-824D-C4F281038D08}" type="pres">
      <dgm:prSet presAssocID="{6502418B-7270-4EAE-A03E-52E4B32E4325}" presName="root" presStyleCnt="0">
        <dgm:presLayoutVars>
          <dgm:dir/>
          <dgm:resizeHandles val="exact"/>
        </dgm:presLayoutVars>
      </dgm:prSet>
      <dgm:spPr/>
    </dgm:pt>
    <dgm:pt modelId="{4680F53E-4F4A-4520-AA56-27FF8B2E8C9F}" type="pres">
      <dgm:prSet presAssocID="{398C07D5-2259-46C7-B27E-9BCB96BCA37F}" presName="compNode" presStyleCnt="0"/>
      <dgm:spPr/>
    </dgm:pt>
    <dgm:pt modelId="{8E4CA916-35F7-4AB5-ADA1-4AF5BBC03EAD}" type="pres">
      <dgm:prSet presAssocID="{398C07D5-2259-46C7-B27E-9BCB96BCA37F}" presName="iconBgRect" presStyleLbl="bgShp" presStyleIdx="0" presStyleCnt="4"/>
      <dgm:spPr/>
    </dgm:pt>
    <dgm:pt modelId="{A06F1E9A-C0D7-4F5E-A43A-4DB697380699}" type="pres">
      <dgm:prSet presAssocID="{398C07D5-2259-46C7-B27E-9BCB96BCA37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6060D120-CA9C-42CB-83AF-8932AB26CC07}" type="pres">
      <dgm:prSet presAssocID="{398C07D5-2259-46C7-B27E-9BCB96BCA37F}" presName="spaceRect" presStyleCnt="0"/>
      <dgm:spPr/>
    </dgm:pt>
    <dgm:pt modelId="{0090E12B-7EED-4E74-A146-E324886041ED}" type="pres">
      <dgm:prSet presAssocID="{398C07D5-2259-46C7-B27E-9BCB96BCA37F}" presName="textRect" presStyleLbl="revTx" presStyleIdx="0" presStyleCnt="4">
        <dgm:presLayoutVars>
          <dgm:chMax val="1"/>
          <dgm:chPref val="1"/>
        </dgm:presLayoutVars>
      </dgm:prSet>
      <dgm:spPr/>
    </dgm:pt>
    <dgm:pt modelId="{1AB7A603-35C8-4792-934B-6249D67FAAA0}" type="pres">
      <dgm:prSet presAssocID="{B94526F7-D28A-4F7F-A720-41566889B381}" presName="sibTrans" presStyleCnt="0"/>
      <dgm:spPr/>
    </dgm:pt>
    <dgm:pt modelId="{8ABC0E2A-320A-4A0C-953E-F4C0FF44AD95}" type="pres">
      <dgm:prSet presAssocID="{90EDC1DB-350C-4003-A0DE-FC120F0894CE}" presName="compNode" presStyleCnt="0"/>
      <dgm:spPr/>
    </dgm:pt>
    <dgm:pt modelId="{7081723B-38C5-48D3-9F36-A24DD6292534}" type="pres">
      <dgm:prSet presAssocID="{90EDC1DB-350C-4003-A0DE-FC120F0894CE}" presName="iconBgRect" presStyleLbl="bgShp" presStyleIdx="1" presStyleCnt="4"/>
      <dgm:spPr/>
    </dgm:pt>
    <dgm:pt modelId="{1CBEA2E2-3311-4016-B55E-31B7A4917177}" type="pres">
      <dgm:prSet presAssocID="{90EDC1DB-350C-4003-A0DE-FC120F0894C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nlock"/>
        </a:ext>
      </dgm:extLst>
    </dgm:pt>
    <dgm:pt modelId="{322B4684-6F2A-4C30-97FA-0AD7220B889E}" type="pres">
      <dgm:prSet presAssocID="{90EDC1DB-350C-4003-A0DE-FC120F0894CE}" presName="spaceRect" presStyleCnt="0"/>
      <dgm:spPr/>
    </dgm:pt>
    <dgm:pt modelId="{3B60BBA7-DA3B-4E28-B600-BE022D1BF952}" type="pres">
      <dgm:prSet presAssocID="{90EDC1DB-350C-4003-A0DE-FC120F0894CE}" presName="textRect" presStyleLbl="revTx" presStyleIdx="1" presStyleCnt="4">
        <dgm:presLayoutVars>
          <dgm:chMax val="1"/>
          <dgm:chPref val="1"/>
        </dgm:presLayoutVars>
      </dgm:prSet>
      <dgm:spPr/>
    </dgm:pt>
    <dgm:pt modelId="{AA8E74A6-0519-4E92-A30F-961671F5A59A}" type="pres">
      <dgm:prSet presAssocID="{97C42596-F89B-48F5-9E47-CA9C0246617B}" presName="sibTrans" presStyleCnt="0"/>
      <dgm:spPr/>
    </dgm:pt>
    <dgm:pt modelId="{5AD2C997-3842-4E52-B8FB-66F0497908C4}" type="pres">
      <dgm:prSet presAssocID="{AB503569-C261-4518-BDCB-4A4B6E374302}" presName="compNode" presStyleCnt="0"/>
      <dgm:spPr/>
    </dgm:pt>
    <dgm:pt modelId="{37012A8F-0EC5-4018-A9BA-05EFBC10BF2A}" type="pres">
      <dgm:prSet presAssocID="{AB503569-C261-4518-BDCB-4A4B6E374302}" presName="iconBgRect" presStyleLbl="bgShp" presStyleIdx="2" presStyleCnt="4"/>
      <dgm:spPr/>
    </dgm:pt>
    <dgm:pt modelId="{9E8965F8-1CEB-4446-81B4-33465EA1F728}" type="pres">
      <dgm:prSet presAssocID="{AB503569-C261-4518-BDCB-4A4B6E37430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-Fi"/>
        </a:ext>
      </dgm:extLst>
    </dgm:pt>
    <dgm:pt modelId="{925CD5CB-8794-40FD-B476-797A7E8B6AAA}" type="pres">
      <dgm:prSet presAssocID="{AB503569-C261-4518-BDCB-4A4B6E374302}" presName="spaceRect" presStyleCnt="0"/>
      <dgm:spPr/>
    </dgm:pt>
    <dgm:pt modelId="{77CC5771-9A0C-42D9-9FFA-40B9A25056EF}" type="pres">
      <dgm:prSet presAssocID="{AB503569-C261-4518-BDCB-4A4B6E374302}" presName="textRect" presStyleLbl="revTx" presStyleIdx="2" presStyleCnt="4">
        <dgm:presLayoutVars>
          <dgm:chMax val="1"/>
          <dgm:chPref val="1"/>
        </dgm:presLayoutVars>
      </dgm:prSet>
      <dgm:spPr/>
    </dgm:pt>
    <dgm:pt modelId="{E53B3EF4-6F62-4245-AFDA-BB46FC41306A}" type="pres">
      <dgm:prSet presAssocID="{02DD925C-E3EA-4051-9178-5FEE4B500780}" presName="sibTrans" presStyleCnt="0"/>
      <dgm:spPr/>
    </dgm:pt>
    <dgm:pt modelId="{8A20959A-4BB5-4499-A688-FEA0A094433D}" type="pres">
      <dgm:prSet presAssocID="{0A2A0E52-834E-4272-9BAE-818DA324423C}" presName="compNode" presStyleCnt="0"/>
      <dgm:spPr/>
    </dgm:pt>
    <dgm:pt modelId="{FE702F7D-9A2C-48AB-8C3B-BBC51F27A02A}" type="pres">
      <dgm:prSet presAssocID="{0A2A0E52-834E-4272-9BAE-818DA324423C}" presName="iconBgRect" presStyleLbl="bgShp" presStyleIdx="3" presStyleCnt="4"/>
      <dgm:spPr/>
    </dgm:pt>
    <dgm:pt modelId="{123F6895-7DBF-4A39-9A37-079FA995D716}" type="pres">
      <dgm:prSet presAssocID="{0A2A0E52-834E-4272-9BAE-818DA324423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hoolhouse"/>
        </a:ext>
      </dgm:extLst>
    </dgm:pt>
    <dgm:pt modelId="{23F16405-897D-434F-8294-23BE058A4FF7}" type="pres">
      <dgm:prSet presAssocID="{0A2A0E52-834E-4272-9BAE-818DA324423C}" presName="spaceRect" presStyleCnt="0"/>
      <dgm:spPr/>
    </dgm:pt>
    <dgm:pt modelId="{F0027861-67A3-47AA-837E-2DA0C50F4A4A}" type="pres">
      <dgm:prSet presAssocID="{0A2A0E52-834E-4272-9BAE-818DA324423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591916D-6991-4C8D-B769-AFB003C64593}" srcId="{6502418B-7270-4EAE-A03E-52E4B32E4325}" destId="{90EDC1DB-350C-4003-A0DE-FC120F0894CE}" srcOrd="1" destOrd="0" parTransId="{15A7FD0C-52AF-46D0-808F-6ABD0CCF034A}" sibTransId="{97C42596-F89B-48F5-9E47-CA9C0246617B}"/>
    <dgm:cxn modelId="{F412CF59-3DB2-4F92-8059-6E7A20CC0CF6}" type="presOf" srcId="{398C07D5-2259-46C7-B27E-9BCB96BCA37F}" destId="{0090E12B-7EED-4E74-A146-E324886041ED}" srcOrd="0" destOrd="0" presId="urn:microsoft.com/office/officeart/2018/5/layout/IconCircleLabelList"/>
    <dgm:cxn modelId="{F784E986-A003-4603-B858-30FA9081B3D2}" type="presOf" srcId="{90EDC1DB-350C-4003-A0DE-FC120F0894CE}" destId="{3B60BBA7-DA3B-4E28-B600-BE022D1BF952}" srcOrd="0" destOrd="0" presId="urn:microsoft.com/office/officeart/2018/5/layout/IconCircleLabelList"/>
    <dgm:cxn modelId="{02DC51BB-91F5-44BC-87D5-F23534776953}" type="presOf" srcId="{0A2A0E52-834E-4272-9BAE-818DA324423C}" destId="{F0027861-67A3-47AA-837E-2DA0C50F4A4A}" srcOrd="0" destOrd="0" presId="urn:microsoft.com/office/officeart/2018/5/layout/IconCircleLabelList"/>
    <dgm:cxn modelId="{B1F5C1C0-1C6D-478F-9ECB-BFC27562867D}" type="presOf" srcId="{6502418B-7270-4EAE-A03E-52E4B32E4325}" destId="{AF7532E1-51DF-4B43-824D-C4F281038D08}" srcOrd="0" destOrd="0" presId="urn:microsoft.com/office/officeart/2018/5/layout/IconCircleLabelList"/>
    <dgm:cxn modelId="{59F8C0C7-4378-4CA8-9A0C-18A5CF891B27}" srcId="{6502418B-7270-4EAE-A03E-52E4B32E4325}" destId="{AB503569-C261-4518-BDCB-4A4B6E374302}" srcOrd="2" destOrd="0" parTransId="{F965B637-B7B8-4EAE-BC14-A20E1202766C}" sibTransId="{02DD925C-E3EA-4051-9178-5FEE4B500780}"/>
    <dgm:cxn modelId="{B32D31EE-14D4-439E-B073-6F91683F3CF0}" srcId="{6502418B-7270-4EAE-A03E-52E4B32E4325}" destId="{0A2A0E52-834E-4272-9BAE-818DA324423C}" srcOrd="3" destOrd="0" parTransId="{88F557A8-D2C6-444A-A125-2CF7D313924E}" sibTransId="{F944AA4B-0400-4C2E-92B4-F473314265AE}"/>
    <dgm:cxn modelId="{7F817DF0-237C-4A20-ACE1-190BE2EB43B9}" srcId="{6502418B-7270-4EAE-A03E-52E4B32E4325}" destId="{398C07D5-2259-46C7-B27E-9BCB96BCA37F}" srcOrd="0" destOrd="0" parTransId="{BF5D6C0E-8959-4A99-8017-48D4B56344D3}" sibTransId="{B94526F7-D28A-4F7F-A720-41566889B381}"/>
    <dgm:cxn modelId="{54A113FC-C7FD-4869-B0E7-7FB924D3532F}" type="presOf" srcId="{AB503569-C261-4518-BDCB-4A4B6E374302}" destId="{77CC5771-9A0C-42D9-9FFA-40B9A25056EF}" srcOrd="0" destOrd="0" presId="urn:microsoft.com/office/officeart/2018/5/layout/IconCircleLabelList"/>
    <dgm:cxn modelId="{CABCD63D-A046-4062-93A1-D43CF9B8CFD5}" type="presParOf" srcId="{AF7532E1-51DF-4B43-824D-C4F281038D08}" destId="{4680F53E-4F4A-4520-AA56-27FF8B2E8C9F}" srcOrd="0" destOrd="0" presId="urn:microsoft.com/office/officeart/2018/5/layout/IconCircleLabelList"/>
    <dgm:cxn modelId="{9ABCBD57-6C3F-41E4-8D7B-7ECA5B29F259}" type="presParOf" srcId="{4680F53E-4F4A-4520-AA56-27FF8B2E8C9F}" destId="{8E4CA916-35F7-4AB5-ADA1-4AF5BBC03EAD}" srcOrd="0" destOrd="0" presId="urn:microsoft.com/office/officeart/2018/5/layout/IconCircleLabelList"/>
    <dgm:cxn modelId="{4DCE4D97-AF7B-4C09-AAA1-844D03604FD9}" type="presParOf" srcId="{4680F53E-4F4A-4520-AA56-27FF8B2E8C9F}" destId="{A06F1E9A-C0D7-4F5E-A43A-4DB697380699}" srcOrd="1" destOrd="0" presId="urn:microsoft.com/office/officeart/2018/5/layout/IconCircleLabelList"/>
    <dgm:cxn modelId="{8D6991F6-2B88-44B7-9485-0EF1327A9EB5}" type="presParOf" srcId="{4680F53E-4F4A-4520-AA56-27FF8B2E8C9F}" destId="{6060D120-CA9C-42CB-83AF-8932AB26CC07}" srcOrd="2" destOrd="0" presId="urn:microsoft.com/office/officeart/2018/5/layout/IconCircleLabelList"/>
    <dgm:cxn modelId="{7185990E-F49F-4010-883D-F865DE7E0E58}" type="presParOf" srcId="{4680F53E-4F4A-4520-AA56-27FF8B2E8C9F}" destId="{0090E12B-7EED-4E74-A146-E324886041ED}" srcOrd="3" destOrd="0" presId="urn:microsoft.com/office/officeart/2018/5/layout/IconCircleLabelList"/>
    <dgm:cxn modelId="{20495A71-2573-4592-BC67-39896CD94F42}" type="presParOf" srcId="{AF7532E1-51DF-4B43-824D-C4F281038D08}" destId="{1AB7A603-35C8-4792-934B-6249D67FAAA0}" srcOrd="1" destOrd="0" presId="urn:microsoft.com/office/officeart/2018/5/layout/IconCircleLabelList"/>
    <dgm:cxn modelId="{4681113D-256E-4441-A466-3FB0B8482954}" type="presParOf" srcId="{AF7532E1-51DF-4B43-824D-C4F281038D08}" destId="{8ABC0E2A-320A-4A0C-953E-F4C0FF44AD95}" srcOrd="2" destOrd="0" presId="urn:microsoft.com/office/officeart/2018/5/layout/IconCircleLabelList"/>
    <dgm:cxn modelId="{1EA5D655-9D61-4E70-AEDD-09F24B8D37C5}" type="presParOf" srcId="{8ABC0E2A-320A-4A0C-953E-F4C0FF44AD95}" destId="{7081723B-38C5-48D3-9F36-A24DD6292534}" srcOrd="0" destOrd="0" presId="urn:microsoft.com/office/officeart/2018/5/layout/IconCircleLabelList"/>
    <dgm:cxn modelId="{5341456D-7C6D-44C6-95E1-CA5A3BCFDA30}" type="presParOf" srcId="{8ABC0E2A-320A-4A0C-953E-F4C0FF44AD95}" destId="{1CBEA2E2-3311-4016-B55E-31B7A4917177}" srcOrd="1" destOrd="0" presId="urn:microsoft.com/office/officeart/2018/5/layout/IconCircleLabelList"/>
    <dgm:cxn modelId="{F2046012-8FA0-45FC-B44C-3CB268ED0CCB}" type="presParOf" srcId="{8ABC0E2A-320A-4A0C-953E-F4C0FF44AD95}" destId="{322B4684-6F2A-4C30-97FA-0AD7220B889E}" srcOrd="2" destOrd="0" presId="urn:microsoft.com/office/officeart/2018/5/layout/IconCircleLabelList"/>
    <dgm:cxn modelId="{0EDB0391-F0A4-4D85-8EF7-265AFBE06BF2}" type="presParOf" srcId="{8ABC0E2A-320A-4A0C-953E-F4C0FF44AD95}" destId="{3B60BBA7-DA3B-4E28-B600-BE022D1BF952}" srcOrd="3" destOrd="0" presId="urn:microsoft.com/office/officeart/2018/5/layout/IconCircleLabelList"/>
    <dgm:cxn modelId="{86A92D9C-F29F-4B04-9FD0-F72B73B1EA8E}" type="presParOf" srcId="{AF7532E1-51DF-4B43-824D-C4F281038D08}" destId="{AA8E74A6-0519-4E92-A30F-961671F5A59A}" srcOrd="3" destOrd="0" presId="urn:microsoft.com/office/officeart/2018/5/layout/IconCircleLabelList"/>
    <dgm:cxn modelId="{D79119AE-0D7D-417F-8147-4CF896001A67}" type="presParOf" srcId="{AF7532E1-51DF-4B43-824D-C4F281038D08}" destId="{5AD2C997-3842-4E52-B8FB-66F0497908C4}" srcOrd="4" destOrd="0" presId="urn:microsoft.com/office/officeart/2018/5/layout/IconCircleLabelList"/>
    <dgm:cxn modelId="{6DBF1064-D1D0-4A68-BD2A-F4BA06DB2A49}" type="presParOf" srcId="{5AD2C997-3842-4E52-B8FB-66F0497908C4}" destId="{37012A8F-0EC5-4018-A9BA-05EFBC10BF2A}" srcOrd="0" destOrd="0" presId="urn:microsoft.com/office/officeart/2018/5/layout/IconCircleLabelList"/>
    <dgm:cxn modelId="{18F8A376-48B5-469F-8B53-06CF26A85E85}" type="presParOf" srcId="{5AD2C997-3842-4E52-B8FB-66F0497908C4}" destId="{9E8965F8-1CEB-4446-81B4-33465EA1F728}" srcOrd="1" destOrd="0" presId="urn:microsoft.com/office/officeart/2018/5/layout/IconCircleLabelList"/>
    <dgm:cxn modelId="{DAA43DA8-D4C7-45FE-B14D-5DCB5DA394DC}" type="presParOf" srcId="{5AD2C997-3842-4E52-B8FB-66F0497908C4}" destId="{925CD5CB-8794-40FD-B476-797A7E8B6AAA}" srcOrd="2" destOrd="0" presId="urn:microsoft.com/office/officeart/2018/5/layout/IconCircleLabelList"/>
    <dgm:cxn modelId="{BF505E70-2A53-4F97-8797-B6DB0B4E5F1C}" type="presParOf" srcId="{5AD2C997-3842-4E52-B8FB-66F0497908C4}" destId="{77CC5771-9A0C-42D9-9FFA-40B9A25056EF}" srcOrd="3" destOrd="0" presId="urn:microsoft.com/office/officeart/2018/5/layout/IconCircleLabelList"/>
    <dgm:cxn modelId="{D4551A61-417A-4812-A94D-D41E2CC61C1B}" type="presParOf" srcId="{AF7532E1-51DF-4B43-824D-C4F281038D08}" destId="{E53B3EF4-6F62-4245-AFDA-BB46FC41306A}" srcOrd="5" destOrd="0" presId="urn:microsoft.com/office/officeart/2018/5/layout/IconCircleLabelList"/>
    <dgm:cxn modelId="{89A939F5-E2F4-4885-BF9B-DF9ECD869DA5}" type="presParOf" srcId="{AF7532E1-51DF-4B43-824D-C4F281038D08}" destId="{8A20959A-4BB5-4499-A688-FEA0A094433D}" srcOrd="6" destOrd="0" presId="urn:microsoft.com/office/officeart/2018/5/layout/IconCircleLabelList"/>
    <dgm:cxn modelId="{6B661942-8335-4910-8291-535369DB0A45}" type="presParOf" srcId="{8A20959A-4BB5-4499-A688-FEA0A094433D}" destId="{FE702F7D-9A2C-48AB-8C3B-BBC51F27A02A}" srcOrd="0" destOrd="0" presId="urn:microsoft.com/office/officeart/2018/5/layout/IconCircleLabelList"/>
    <dgm:cxn modelId="{26148131-4185-4A3E-B7BE-A29EB4BD1E35}" type="presParOf" srcId="{8A20959A-4BB5-4499-A688-FEA0A094433D}" destId="{123F6895-7DBF-4A39-9A37-079FA995D716}" srcOrd="1" destOrd="0" presId="urn:microsoft.com/office/officeart/2018/5/layout/IconCircleLabelList"/>
    <dgm:cxn modelId="{246FB2AE-CA12-4D3A-BDB6-D44D51BAE204}" type="presParOf" srcId="{8A20959A-4BB5-4499-A688-FEA0A094433D}" destId="{23F16405-897D-434F-8294-23BE058A4FF7}" srcOrd="2" destOrd="0" presId="urn:microsoft.com/office/officeart/2018/5/layout/IconCircleLabelList"/>
    <dgm:cxn modelId="{29FC4282-7B07-43B2-80CA-C8893E4D3658}" type="presParOf" srcId="{8A20959A-4BB5-4499-A688-FEA0A094433D}" destId="{F0027861-67A3-47AA-837E-2DA0C50F4A4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A8983F-F9E4-4539-8AFF-C6768E389A33}">
      <dsp:nvSpPr>
        <dsp:cNvPr id="0" name=""/>
        <dsp:cNvSpPr/>
      </dsp:nvSpPr>
      <dsp:spPr>
        <a:xfrm>
          <a:off x="0" y="756623"/>
          <a:ext cx="3007072" cy="19094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655BA7-3564-4B25-9777-418F7597178D}">
      <dsp:nvSpPr>
        <dsp:cNvPr id="0" name=""/>
        <dsp:cNvSpPr/>
      </dsp:nvSpPr>
      <dsp:spPr>
        <a:xfrm>
          <a:off x="334119" y="1074036"/>
          <a:ext cx="3007072" cy="19094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 "salt" </a:t>
          </a:r>
          <a:r>
            <a:rPr lang="en-US" sz="2000" kern="1200" dirty="0">
              <a:latin typeface="Univers Condensed"/>
            </a:rPr>
            <a:t>adds</a:t>
          </a:r>
          <a:r>
            <a:rPr lang="en-US" sz="2000" kern="1200" dirty="0"/>
            <a:t> random letters to the start of your password so before hashing so the password will be unique each time.</a:t>
          </a:r>
        </a:p>
      </dsp:txBody>
      <dsp:txXfrm>
        <a:off x="390046" y="1129963"/>
        <a:ext cx="2895218" cy="1797636"/>
      </dsp:txXfrm>
    </dsp:sp>
    <dsp:sp modelId="{6EC3AC67-A995-4932-80D6-3D925902771C}">
      <dsp:nvSpPr>
        <dsp:cNvPr id="0" name=""/>
        <dsp:cNvSpPr/>
      </dsp:nvSpPr>
      <dsp:spPr>
        <a:xfrm>
          <a:off x="3675310" y="756623"/>
          <a:ext cx="3007072" cy="19094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936F23-8FDE-43B3-94A4-7C765DF423EE}">
      <dsp:nvSpPr>
        <dsp:cNvPr id="0" name=""/>
        <dsp:cNvSpPr/>
      </dsp:nvSpPr>
      <dsp:spPr>
        <a:xfrm>
          <a:off x="4009429" y="1074036"/>
          <a:ext cx="3007072" cy="19094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Prevents the use of hashing tables</a:t>
          </a:r>
        </a:p>
      </dsp:txBody>
      <dsp:txXfrm>
        <a:off x="4065356" y="1129963"/>
        <a:ext cx="2895218" cy="1797636"/>
      </dsp:txXfrm>
    </dsp:sp>
    <dsp:sp modelId="{EC699DE3-847E-4F20-AD98-3FE6600E3C0F}">
      <dsp:nvSpPr>
        <dsp:cNvPr id="0" name=""/>
        <dsp:cNvSpPr/>
      </dsp:nvSpPr>
      <dsp:spPr>
        <a:xfrm>
          <a:off x="7350620" y="756623"/>
          <a:ext cx="3007072" cy="19094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BEA62E-FABD-4BD1-ABB7-F3C957457806}">
      <dsp:nvSpPr>
        <dsp:cNvPr id="0" name=""/>
        <dsp:cNvSpPr/>
      </dsp:nvSpPr>
      <dsp:spPr>
        <a:xfrm>
          <a:off x="7684739" y="1074036"/>
          <a:ext cx="3007072" cy="19094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"Stretching" applies hashing multiple times. (5000+ rounds)</a:t>
          </a:r>
        </a:p>
      </dsp:txBody>
      <dsp:txXfrm>
        <a:off x="7740666" y="1129963"/>
        <a:ext cx="2895218" cy="17976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15D007-1226-4C84-BC4D-E24F78FBD94B}">
      <dsp:nvSpPr>
        <dsp:cNvPr id="0" name=""/>
        <dsp:cNvSpPr/>
      </dsp:nvSpPr>
      <dsp:spPr>
        <a:xfrm>
          <a:off x="830" y="0"/>
          <a:ext cx="3363366" cy="38576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2226" tIns="0" rIns="33222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No Salt</a:t>
          </a:r>
          <a:r>
            <a:rPr lang="en-US" sz="2600" kern="1200"/>
            <a:t> – same hash across multiple machines</a:t>
          </a:r>
        </a:p>
      </dsp:txBody>
      <dsp:txXfrm>
        <a:off x="830" y="1543050"/>
        <a:ext cx="3363366" cy="2314575"/>
      </dsp:txXfrm>
    </dsp:sp>
    <dsp:sp modelId="{7CD0AD50-745C-4069-83E8-ED3C4FC62506}">
      <dsp:nvSpPr>
        <dsp:cNvPr id="0" name=""/>
        <dsp:cNvSpPr/>
      </dsp:nvSpPr>
      <dsp:spPr>
        <a:xfrm>
          <a:off x="830" y="0"/>
          <a:ext cx="3363366" cy="154305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2226" tIns="165100" rIns="332226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30" y="0"/>
        <a:ext cx="3363366" cy="1543050"/>
      </dsp:txXfrm>
    </dsp:sp>
    <dsp:sp modelId="{8E2CEC37-B4F6-4FF3-8644-B3936C164077}">
      <dsp:nvSpPr>
        <dsp:cNvPr id="0" name=""/>
        <dsp:cNvSpPr/>
      </dsp:nvSpPr>
      <dsp:spPr>
        <a:xfrm>
          <a:off x="3633266" y="0"/>
          <a:ext cx="3363366" cy="38576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2226" tIns="0" rIns="33222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Fast </a:t>
          </a:r>
          <a:r>
            <a:rPr lang="en-US" sz="2600" kern="1200"/>
            <a:t>– a modern-day GPU can guess billions of passwords a second</a:t>
          </a:r>
        </a:p>
      </dsp:txBody>
      <dsp:txXfrm>
        <a:off x="3633266" y="1543050"/>
        <a:ext cx="3363366" cy="2314575"/>
      </dsp:txXfrm>
    </dsp:sp>
    <dsp:sp modelId="{BE8D9B53-F1D7-4702-B68F-B03454231297}">
      <dsp:nvSpPr>
        <dsp:cNvPr id="0" name=""/>
        <dsp:cNvSpPr/>
      </dsp:nvSpPr>
      <dsp:spPr>
        <a:xfrm>
          <a:off x="3633266" y="0"/>
          <a:ext cx="3363366" cy="154305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2226" tIns="165100" rIns="332226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633266" y="0"/>
        <a:ext cx="3363366" cy="1543050"/>
      </dsp:txXfrm>
    </dsp:sp>
    <dsp:sp modelId="{D16DC94B-FB92-4B6E-939A-8BB2E47A279B}">
      <dsp:nvSpPr>
        <dsp:cNvPr id="0" name=""/>
        <dsp:cNvSpPr/>
      </dsp:nvSpPr>
      <dsp:spPr>
        <a:xfrm>
          <a:off x="7265702" y="0"/>
          <a:ext cx="3363366" cy="38576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2226" tIns="0" rIns="33222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Reversable </a:t>
          </a:r>
          <a:r>
            <a:rPr lang="en-US" sz="2600" kern="1200"/>
            <a:t>– With a big enough word list, cracking it should be no problem.</a:t>
          </a:r>
        </a:p>
      </dsp:txBody>
      <dsp:txXfrm>
        <a:off x="7265702" y="1543050"/>
        <a:ext cx="3363366" cy="2314575"/>
      </dsp:txXfrm>
    </dsp:sp>
    <dsp:sp modelId="{04443C0B-BB77-4A69-A11E-5CBB82962EAE}">
      <dsp:nvSpPr>
        <dsp:cNvPr id="0" name=""/>
        <dsp:cNvSpPr/>
      </dsp:nvSpPr>
      <dsp:spPr>
        <a:xfrm>
          <a:off x="7265702" y="0"/>
          <a:ext cx="3363366" cy="154305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2226" tIns="165100" rIns="332226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265702" y="0"/>
        <a:ext cx="3363366" cy="15430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00001D-7AF9-4890-9641-14EB46F986A0}">
      <dsp:nvSpPr>
        <dsp:cNvPr id="0" name=""/>
        <dsp:cNvSpPr/>
      </dsp:nvSpPr>
      <dsp:spPr>
        <a:xfrm>
          <a:off x="0" y="684509"/>
          <a:ext cx="6581776" cy="10647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%SystemRoot%\System32\config\SAM</a:t>
          </a:r>
        </a:p>
      </dsp:txBody>
      <dsp:txXfrm>
        <a:off x="51974" y="736483"/>
        <a:ext cx="6477828" cy="960752"/>
      </dsp:txXfrm>
    </dsp:sp>
    <dsp:sp modelId="{4F70835F-576A-4260-A744-8D248EA866A6}">
      <dsp:nvSpPr>
        <dsp:cNvPr id="0" name=""/>
        <dsp:cNvSpPr/>
      </dsp:nvSpPr>
      <dsp:spPr>
        <a:xfrm>
          <a:off x="0" y="1829849"/>
          <a:ext cx="6581776" cy="1064700"/>
        </a:xfrm>
        <a:prstGeom prst="roundRect">
          <a:avLst/>
        </a:prstGeom>
        <a:solidFill>
          <a:schemeClr val="accent5">
            <a:hueOff val="9504470"/>
            <a:satOff val="-13330"/>
            <a:lumOff val="-137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Cannot access while system is running</a:t>
          </a:r>
        </a:p>
      </dsp:txBody>
      <dsp:txXfrm>
        <a:off x="51974" y="1881823"/>
        <a:ext cx="6477828" cy="960752"/>
      </dsp:txXfrm>
    </dsp:sp>
    <dsp:sp modelId="{A3CD0EF8-C4A1-4C92-8723-5901DE88964B}">
      <dsp:nvSpPr>
        <dsp:cNvPr id="0" name=""/>
        <dsp:cNvSpPr/>
      </dsp:nvSpPr>
      <dsp:spPr>
        <a:xfrm>
          <a:off x="0" y="2975190"/>
          <a:ext cx="6581776" cy="1064700"/>
        </a:xfrm>
        <a:prstGeom prst="roundRect">
          <a:avLst/>
        </a:prstGeom>
        <a:solidFill>
          <a:schemeClr val="accent5">
            <a:hueOff val="19008940"/>
            <a:satOff val="-26660"/>
            <a:lumOff val="-27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Tools like metasploit hashdump module can dump hashes from memory</a:t>
          </a:r>
        </a:p>
      </dsp:txBody>
      <dsp:txXfrm>
        <a:off x="51974" y="3027164"/>
        <a:ext cx="6477828" cy="9607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7F8509-BFFA-4816-9312-F96A2EC36EE1}">
      <dsp:nvSpPr>
        <dsp:cNvPr id="0" name=""/>
        <dsp:cNvSpPr/>
      </dsp:nvSpPr>
      <dsp:spPr>
        <a:xfrm>
          <a:off x="3132" y="130567"/>
          <a:ext cx="2485010" cy="347901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741" tIns="330200" rIns="193741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Gain system/root access.</a:t>
          </a:r>
        </a:p>
      </dsp:txBody>
      <dsp:txXfrm>
        <a:off x="3132" y="1452593"/>
        <a:ext cx="2485010" cy="2087409"/>
      </dsp:txXfrm>
    </dsp:sp>
    <dsp:sp modelId="{35517C20-E67B-4A6A-92D1-743C15243A2E}">
      <dsp:nvSpPr>
        <dsp:cNvPr id="0" name=""/>
        <dsp:cNvSpPr/>
      </dsp:nvSpPr>
      <dsp:spPr>
        <a:xfrm>
          <a:off x="723785" y="478468"/>
          <a:ext cx="1043704" cy="104370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371" tIns="12700" rIns="8137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876632" y="631315"/>
        <a:ext cx="738010" cy="738010"/>
      </dsp:txXfrm>
    </dsp:sp>
    <dsp:sp modelId="{834E31BF-ED47-41DF-BA6B-2D47F9AFB74E}">
      <dsp:nvSpPr>
        <dsp:cNvPr id="0" name=""/>
        <dsp:cNvSpPr/>
      </dsp:nvSpPr>
      <dsp:spPr>
        <a:xfrm>
          <a:off x="3132" y="3609510"/>
          <a:ext cx="2485010" cy="72"/>
        </a:xfrm>
        <a:prstGeom prst="rect">
          <a:avLst/>
        </a:prstGeom>
        <a:solidFill>
          <a:schemeClr val="accent2">
            <a:hueOff val="-58173"/>
            <a:satOff val="-499"/>
            <a:lumOff val="-3305"/>
            <a:alphaOff val="0"/>
          </a:schemeClr>
        </a:solidFill>
        <a:ln w="12700" cap="flat" cmpd="sng" algn="ctr">
          <a:solidFill>
            <a:schemeClr val="accent2">
              <a:hueOff val="-58173"/>
              <a:satOff val="-499"/>
              <a:lumOff val="-33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C98DBB-1022-4AE6-A166-F839045DF3DE}">
      <dsp:nvSpPr>
        <dsp:cNvPr id="0" name=""/>
        <dsp:cNvSpPr/>
      </dsp:nvSpPr>
      <dsp:spPr>
        <a:xfrm>
          <a:off x="2736644" y="130567"/>
          <a:ext cx="2485010" cy="3479015"/>
        </a:xfrm>
        <a:prstGeom prst="rect">
          <a:avLst/>
        </a:prstGeom>
        <a:solidFill>
          <a:schemeClr val="accent2">
            <a:tint val="40000"/>
            <a:alpha val="90000"/>
            <a:hueOff val="-104898"/>
            <a:satOff val="-3213"/>
            <a:lumOff val="-170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04898"/>
              <a:satOff val="-3213"/>
              <a:lumOff val="-17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741" tIns="330200" rIns="193741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Dump or read hashes</a:t>
          </a:r>
        </a:p>
      </dsp:txBody>
      <dsp:txXfrm>
        <a:off x="2736644" y="1452593"/>
        <a:ext cx="2485010" cy="2087409"/>
      </dsp:txXfrm>
    </dsp:sp>
    <dsp:sp modelId="{8FA12654-E7F1-4347-A647-CDF5387AF13B}">
      <dsp:nvSpPr>
        <dsp:cNvPr id="0" name=""/>
        <dsp:cNvSpPr/>
      </dsp:nvSpPr>
      <dsp:spPr>
        <a:xfrm>
          <a:off x="3457297" y="478468"/>
          <a:ext cx="1043704" cy="1043704"/>
        </a:xfrm>
        <a:prstGeom prst="ellipse">
          <a:avLst/>
        </a:prstGeom>
        <a:solidFill>
          <a:schemeClr val="accent2">
            <a:hueOff val="-116347"/>
            <a:satOff val="-997"/>
            <a:lumOff val="-6611"/>
            <a:alphaOff val="0"/>
          </a:schemeClr>
        </a:solidFill>
        <a:ln w="12700" cap="flat" cmpd="sng" algn="ctr">
          <a:solidFill>
            <a:schemeClr val="accent2">
              <a:hueOff val="-116347"/>
              <a:satOff val="-997"/>
              <a:lumOff val="-661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371" tIns="12700" rIns="8137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610144" y="631315"/>
        <a:ext cx="738010" cy="738010"/>
      </dsp:txXfrm>
    </dsp:sp>
    <dsp:sp modelId="{58530F4D-8583-4272-B170-0B31B970525C}">
      <dsp:nvSpPr>
        <dsp:cNvPr id="0" name=""/>
        <dsp:cNvSpPr/>
      </dsp:nvSpPr>
      <dsp:spPr>
        <a:xfrm>
          <a:off x="2736644" y="3609510"/>
          <a:ext cx="2485010" cy="72"/>
        </a:xfrm>
        <a:prstGeom prst="rect">
          <a:avLst/>
        </a:prstGeom>
        <a:solidFill>
          <a:schemeClr val="accent2">
            <a:hueOff val="-174520"/>
            <a:satOff val="-1496"/>
            <a:lumOff val="-9916"/>
            <a:alphaOff val="0"/>
          </a:schemeClr>
        </a:solidFill>
        <a:ln w="12700" cap="flat" cmpd="sng" algn="ctr">
          <a:solidFill>
            <a:schemeClr val="accent2">
              <a:hueOff val="-174520"/>
              <a:satOff val="-1496"/>
              <a:lumOff val="-991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EFB53F-9A22-4105-8A68-3CC38B2DB2A3}">
      <dsp:nvSpPr>
        <dsp:cNvPr id="0" name=""/>
        <dsp:cNvSpPr/>
      </dsp:nvSpPr>
      <dsp:spPr>
        <a:xfrm>
          <a:off x="5470156" y="130567"/>
          <a:ext cx="2485010" cy="3479015"/>
        </a:xfrm>
        <a:prstGeom prst="rect">
          <a:avLst/>
        </a:prstGeom>
        <a:solidFill>
          <a:schemeClr val="accent2">
            <a:tint val="40000"/>
            <a:alpha val="90000"/>
            <a:hueOff val="-209797"/>
            <a:satOff val="-6425"/>
            <a:lumOff val="-3408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09797"/>
              <a:satOff val="-6425"/>
              <a:lumOff val="-34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741" tIns="330200" rIns="193741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Transfer them for offline cracking</a:t>
          </a:r>
        </a:p>
      </dsp:txBody>
      <dsp:txXfrm>
        <a:off x="5470156" y="1452593"/>
        <a:ext cx="2485010" cy="2087409"/>
      </dsp:txXfrm>
    </dsp:sp>
    <dsp:sp modelId="{B92C0DEC-9439-46FA-928B-DCC0B8F631BD}">
      <dsp:nvSpPr>
        <dsp:cNvPr id="0" name=""/>
        <dsp:cNvSpPr/>
      </dsp:nvSpPr>
      <dsp:spPr>
        <a:xfrm>
          <a:off x="6190809" y="478468"/>
          <a:ext cx="1043704" cy="1043704"/>
        </a:xfrm>
        <a:prstGeom prst="ellipse">
          <a:avLst/>
        </a:prstGeom>
        <a:solidFill>
          <a:schemeClr val="accent2">
            <a:hueOff val="-232693"/>
            <a:satOff val="-1994"/>
            <a:lumOff val="-13221"/>
            <a:alphaOff val="0"/>
          </a:schemeClr>
        </a:solidFill>
        <a:ln w="12700" cap="flat" cmpd="sng" algn="ctr">
          <a:solidFill>
            <a:schemeClr val="accent2">
              <a:hueOff val="-232693"/>
              <a:satOff val="-1994"/>
              <a:lumOff val="-1322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371" tIns="12700" rIns="8137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343656" y="631315"/>
        <a:ext cx="738010" cy="738010"/>
      </dsp:txXfrm>
    </dsp:sp>
    <dsp:sp modelId="{9036FD2C-6543-4F50-A237-1843C226F07C}">
      <dsp:nvSpPr>
        <dsp:cNvPr id="0" name=""/>
        <dsp:cNvSpPr/>
      </dsp:nvSpPr>
      <dsp:spPr>
        <a:xfrm>
          <a:off x="5470156" y="3609510"/>
          <a:ext cx="2485010" cy="72"/>
        </a:xfrm>
        <a:prstGeom prst="rect">
          <a:avLst/>
        </a:prstGeom>
        <a:solidFill>
          <a:schemeClr val="accent2">
            <a:hueOff val="-290866"/>
            <a:satOff val="-2493"/>
            <a:lumOff val="-16526"/>
            <a:alphaOff val="0"/>
          </a:schemeClr>
        </a:solidFill>
        <a:ln w="12700" cap="flat" cmpd="sng" algn="ctr">
          <a:solidFill>
            <a:schemeClr val="accent2">
              <a:hueOff val="-290866"/>
              <a:satOff val="-2493"/>
              <a:lumOff val="-165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C19E63-55BD-425C-9154-3891F52F5D81}">
      <dsp:nvSpPr>
        <dsp:cNvPr id="0" name=""/>
        <dsp:cNvSpPr/>
      </dsp:nvSpPr>
      <dsp:spPr>
        <a:xfrm>
          <a:off x="8203668" y="130567"/>
          <a:ext cx="2485010" cy="3479015"/>
        </a:xfrm>
        <a:prstGeom prst="rect">
          <a:avLst/>
        </a:prstGeom>
        <a:solidFill>
          <a:schemeClr val="accent2">
            <a:tint val="40000"/>
            <a:alpha val="90000"/>
            <a:hueOff val="-314695"/>
            <a:satOff val="-9638"/>
            <a:lumOff val="-511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314695"/>
              <a:satOff val="-9638"/>
              <a:lumOff val="-51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741" tIns="330200" rIns="193741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Use those crednetials for another attack (replay attack, lateral movement)</a:t>
          </a:r>
        </a:p>
      </dsp:txBody>
      <dsp:txXfrm>
        <a:off x="8203668" y="1452593"/>
        <a:ext cx="2485010" cy="2087409"/>
      </dsp:txXfrm>
    </dsp:sp>
    <dsp:sp modelId="{ACD00432-6793-451B-A0EE-50A721DDE0F9}">
      <dsp:nvSpPr>
        <dsp:cNvPr id="0" name=""/>
        <dsp:cNvSpPr/>
      </dsp:nvSpPr>
      <dsp:spPr>
        <a:xfrm>
          <a:off x="8924321" y="478468"/>
          <a:ext cx="1043704" cy="1043704"/>
        </a:xfrm>
        <a:prstGeom prst="ellipse">
          <a:avLst/>
        </a:prstGeom>
        <a:solidFill>
          <a:schemeClr val="accent2">
            <a:hueOff val="-349040"/>
            <a:satOff val="-2991"/>
            <a:lumOff val="-19832"/>
            <a:alphaOff val="0"/>
          </a:schemeClr>
        </a:solidFill>
        <a:ln w="12700" cap="flat" cmpd="sng" algn="ctr">
          <a:solidFill>
            <a:schemeClr val="accent2">
              <a:hueOff val="-349040"/>
              <a:satOff val="-2991"/>
              <a:lumOff val="-1983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371" tIns="12700" rIns="8137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9077168" y="631315"/>
        <a:ext cx="738010" cy="738010"/>
      </dsp:txXfrm>
    </dsp:sp>
    <dsp:sp modelId="{6F603A68-1230-4278-B4D9-91D6507DD1FE}">
      <dsp:nvSpPr>
        <dsp:cNvPr id="0" name=""/>
        <dsp:cNvSpPr/>
      </dsp:nvSpPr>
      <dsp:spPr>
        <a:xfrm>
          <a:off x="8203668" y="3609510"/>
          <a:ext cx="2485010" cy="72"/>
        </a:xfrm>
        <a:prstGeom prst="rect">
          <a:avLst/>
        </a:prstGeom>
        <a:solidFill>
          <a:schemeClr val="accent2">
            <a:hueOff val="-407213"/>
            <a:satOff val="-3490"/>
            <a:lumOff val="-23137"/>
            <a:alphaOff val="0"/>
          </a:schemeClr>
        </a:solidFill>
        <a:ln w="12700" cap="flat" cmpd="sng" algn="ctr">
          <a:solidFill>
            <a:schemeClr val="accent2">
              <a:hueOff val="-407213"/>
              <a:satOff val="-3490"/>
              <a:lumOff val="-231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4CA916-35F7-4AB5-ADA1-4AF5BBC03EAD}">
      <dsp:nvSpPr>
        <dsp:cNvPr id="0" name=""/>
        <dsp:cNvSpPr/>
      </dsp:nvSpPr>
      <dsp:spPr>
        <a:xfrm>
          <a:off x="475417" y="567779"/>
          <a:ext cx="1437000" cy="1437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6F1E9A-C0D7-4F5E-A43A-4DB697380699}">
      <dsp:nvSpPr>
        <dsp:cNvPr id="0" name=""/>
        <dsp:cNvSpPr/>
      </dsp:nvSpPr>
      <dsp:spPr>
        <a:xfrm>
          <a:off x="781663" y="874025"/>
          <a:ext cx="824508" cy="8245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90E12B-7EED-4E74-A146-E324886041ED}">
      <dsp:nvSpPr>
        <dsp:cNvPr id="0" name=""/>
        <dsp:cNvSpPr/>
      </dsp:nvSpPr>
      <dsp:spPr>
        <a:xfrm>
          <a:off x="16048" y="2452370"/>
          <a:ext cx="235573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Password Recovery from SHA-256 Hash</a:t>
          </a:r>
        </a:p>
      </dsp:txBody>
      <dsp:txXfrm>
        <a:off x="16048" y="2452370"/>
        <a:ext cx="2355738" cy="720000"/>
      </dsp:txXfrm>
    </dsp:sp>
    <dsp:sp modelId="{7081723B-38C5-48D3-9F36-A24DD6292534}">
      <dsp:nvSpPr>
        <dsp:cNvPr id="0" name=""/>
        <dsp:cNvSpPr/>
      </dsp:nvSpPr>
      <dsp:spPr>
        <a:xfrm>
          <a:off x="3243409" y="567779"/>
          <a:ext cx="1437000" cy="1437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BEA2E2-3311-4016-B55E-31B7A4917177}">
      <dsp:nvSpPr>
        <dsp:cNvPr id="0" name=""/>
        <dsp:cNvSpPr/>
      </dsp:nvSpPr>
      <dsp:spPr>
        <a:xfrm>
          <a:off x="3549655" y="874025"/>
          <a:ext cx="824508" cy="82450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60BBA7-DA3B-4E28-B600-BE022D1BF952}">
      <dsp:nvSpPr>
        <dsp:cNvPr id="0" name=""/>
        <dsp:cNvSpPr/>
      </dsp:nvSpPr>
      <dsp:spPr>
        <a:xfrm>
          <a:off x="2784040" y="2452370"/>
          <a:ext cx="235573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Cracking Microsoft Office Passwords</a:t>
          </a:r>
        </a:p>
      </dsp:txBody>
      <dsp:txXfrm>
        <a:off x="2784040" y="2452370"/>
        <a:ext cx="2355738" cy="720000"/>
      </dsp:txXfrm>
    </dsp:sp>
    <dsp:sp modelId="{37012A8F-0EC5-4018-A9BA-05EFBC10BF2A}">
      <dsp:nvSpPr>
        <dsp:cNvPr id="0" name=""/>
        <dsp:cNvSpPr/>
      </dsp:nvSpPr>
      <dsp:spPr>
        <a:xfrm>
          <a:off x="6011402" y="567779"/>
          <a:ext cx="1437000" cy="143700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8965F8-1CEB-4446-81B4-33465EA1F728}">
      <dsp:nvSpPr>
        <dsp:cNvPr id="0" name=""/>
        <dsp:cNvSpPr/>
      </dsp:nvSpPr>
      <dsp:spPr>
        <a:xfrm>
          <a:off x="6317648" y="874025"/>
          <a:ext cx="824508" cy="82450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CC5771-9A0C-42D9-9FFA-40B9A25056EF}">
      <dsp:nvSpPr>
        <dsp:cNvPr id="0" name=""/>
        <dsp:cNvSpPr/>
      </dsp:nvSpPr>
      <dsp:spPr>
        <a:xfrm>
          <a:off x="5552033" y="2452370"/>
          <a:ext cx="235573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Wifi Cracking</a:t>
          </a:r>
        </a:p>
      </dsp:txBody>
      <dsp:txXfrm>
        <a:off x="5552033" y="2452370"/>
        <a:ext cx="2355738" cy="720000"/>
      </dsp:txXfrm>
    </dsp:sp>
    <dsp:sp modelId="{FE702F7D-9A2C-48AB-8C3B-BBC51F27A02A}">
      <dsp:nvSpPr>
        <dsp:cNvPr id="0" name=""/>
        <dsp:cNvSpPr/>
      </dsp:nvSpPr>
      <dsp:spPr>
        <a:xfrm>
          <a:off x="8779394" y="567779"/>
          <a:ext cx="1437000" cy="143700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3F6895-7DBF-4A39-9A37-079FA995D716}">
      <dsp:nvSpPr>
        <dsp:cNvPr id="0" name=""/>
        <dsp:cNvSpPr/>
      </dsp:nvSpPr>
      <dsp:spPr>
        <a:xfrm>
          <a:off x="9085640" y="874025"/>
          <a:ext cx="824508" cy="82450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027861-67A3-47AA-837E-2DA0C50F4A4A}">
      <dsp:nvSpPr>
        <dsp:cNvPr id="0" name=""/>
        <dsp:cNvSpPr/>
      </dsp:nvSpPr>
      <dsp:spPr>
        <a:xfrm>
          <a:off x="8320025" y="2452370"/>
          <a:ext cx="235573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More to come next year!</a:t>
          </a:r>
        </a:p>
      </dsp:txBody>
      <dsp:txXfrm>
        <a:off x="8320025" y="2452370"/>
        <a:ext cx="2355738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03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0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371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71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527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86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5/15/2025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077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5/15/2025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602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5/15/2025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334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13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5/15/2025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69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5/15/2025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3314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diagramLayout" Target="../diagrams/layout5.xml"/><Relationship Id="rId7" Type="http://schemas.openxmlformats.org/officeDocument/2006/relationships/image" Target="../media/image14.jpe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een Lock In A 3D Electronic System">
            <a:extLst>
              <a:ext uri="{FF2B5EF4-FFF2-40B4-BE49-F238E27FC236}">
                <a16:creationId xmlns:a16="http://schemas.microsoft.com/office/drawing/2014/main" id="{839792A6-3448-BC21-1AF3-4404302C24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4088" y="871759"/>
            <a:ext cx="5067300" cy="3497042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Beginner Password Cracking Workshop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4088" y="5157694"/>
            <a:ext cx="5019676" cy="976406"/>
          </a:xfrm>
        </p:spPr>
        <p:txBody>
          <a:bodyPr anchor="t">
            <a:normAutofit fontScale="92500"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Presented by: DePaul's Security Daemons and National Louis University Computer Science Club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E8993A-AAF4-3F2F-D949-B56FDEC07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98176" cy="1051914"/>
          </a:xfrm>
        </p:spPr>
        <p:txBody>
          <a:bodyPr>
            <a:normAutofit/>
          </a:bodyPr>
          <a:lstStyle/>
          <a:p>
            <a:r>
              <a:rPr lang="en-US" dirty="0"/>
              <a:t>NTLM Hashes are Goldmines for Hackers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BB96FAB-CCBF-4D1E-9D0D-B038ACC2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EEF606E1-15FB-F2AE-18C1-0D797EFEAF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8390300"/>
              </p:ext>
            </p:extLst>
          </p:nvPr>
        </p:nvGraphicFramePr>
        <p:xfrm>
          <a:off x="800100" y="2276474"/>
          <a:ext cx="10629900" cy="3857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4358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C579F4-E412-6F5A-DF58-23C1BE7C8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660776" cy="4404064"/>
          </a:xfrm>
        </p:spPr>
        <p:txBody>
          <a:bodyPr>
            <a:normAutofit/>
          </a:bodyPr>
          <a:lstStyle/>
          <a:p>
            <a:r>
              <a:rPr lang="en-US" dirty="0"/>
              <a:t>Where is the SAM file?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75B4F83-6FDB-4998-8E11-31CE6E704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94B99-5B9D-4B94-9505-1EDED76CD6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4A2F06FC-B476-E950-67DF-BB6D8605C0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7062498"/>
              </p:ext>
            </p:extLst>
          </p:nvPr>
        </p:nvGraphicFramePr>
        <p:xfrm>
          <a:off x="4876800" y="1066801"/>
          <a:ext cx="6581776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5313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945E1-F113-BCB8-F4D2-C2637571D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the Two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6E39B-15A1-AEE5-E0A0-50473A7AE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10691265" cy="5262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Which has looks more secure and which ones is MD4 (Windows) and SHA-512 (Linux no salt)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DE371E-C10F-C6DA-A0B9-2CED1DB415B1}"/>
              </a:ext>
            </a:extLst>
          </p:cNvPr>
          <p:cNvSpPr txBox="1"/>
          <p:nvPr/>
        </p:nvSpPr>
        <p:spPr>
          <a:xfrm>
            <a:off x="1645041" y="3245969"/>
            <a:ext cx="40021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+mn-lt"/>
                <a:cs typeface="+mn-lt"/>
              </a:rPr>
              <a:t>b6c7a23a344007f4595a2b98bc5751e0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694048-E262-7EC2-64D1-041279D8D945}"/>
              </a:ext>
            </a:extLst>
          </p:cNvPr>
          <p:cNvSpPr txBox="1"/>
          <p:nvPr/>
        </p:nvSpPr>
        <p:spPr>
          <a:xfrm>
            <a:off x="7179305" y="3243185"/>
            <a:ext cx="399111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  <a:latin typeface="Calisto MT"/>
                <a:ea typeface="Open Sans"/>
                <a:cs typeface="Open Sans"/>
              </a:rPr>
              <a:t>ba07c70d916ac64242d9591deece723ceca3c377561569bc9e69fd223de5b3587589fbc967329e688ff26b16d25659e7357b109645bd7d54ff546149dff86075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7C7C246-DECF-C2F1-3769-C84CCACE4511}"/>
              </a:ext>
            </a:extLst>
          </p:cNvPr>
          <p:cNvCxnSpPr/>
          <p:nvPr/>
        </p:nvCxnSpPr>
        <p:spPr>
          <a:xfrm>
            <a:off x="3528115" y="3765549"/>
            <a:ext cx="914399" cy="914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DCE4B5F-3AA2-75BF-CE72-AA0C58330806}"/>
              </a:ext>
            </a:extLst>
          </p:cNvPr>
          <p:cNvCxnSpPr/>
          <p:nvPr/>
        </p:nvCxnSpPr>
        <p:spPr>
          <a:xfrm flipH="1">
            <a:off x="6694693" y="4504771"/>
            <a:ext cx="1890645" cy="450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979635C-84B0-42D2-66B6-BD51D9014C75}"/>
              </a:ext>
            </a:extLst>
          </p:cNvPr>
          <p:cNvSpPr txBox="1"/>
          <p:nvPr/>
        </p:nvSpPr>
        <p:spPr>
          <a:xfrm>
            <a:off x="4433274" y="4827582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 err="1"/>
              <a:t>Yougotthepassword</a:t>
            </a:r>
            <a:r>
              <a:rPr lang="en-US" dirty="0"/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FD0165-F5DF-02FA-2B4A-367FA00151A4}"/>
              </a:ext>
            </a:extLst>
          </p:cNvPr>
          <p:cNvSpPr txBox="1"/>
          <p:nvPr/>
        </p:nvSpPr>
        <p:spPr>
          <a:xfrm>
            <a:off x="2249599" y="2884455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 dirty="0"/>
              <a:t>MD 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F16DB-4D35-E64E-FB63-EDC1E9459AD9}"/>
              </a:ext>
            </a:extLst>
          </p:cNvPr>
          <p:cNvSpPr txBox="1"/>
          <p:nvPr/>
        </p:nvSpPr>
        <p:spPr>
          <a:xfrm>
            <a:off x="7803180" y="2881659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u="sng" dirty="0"/>
              <a:t>SHA-512</a:t>
            </a:r>
          </a:p>
        </p:txBody>
      </p:sp>
    </p:spTree>
    <p:extLst>
      <p:ext uri="{BB962C8B-B14F-4D97-AF65-F5344CB8AC3E}">
        <p14:creationId xmlns:p14="http://schemas.microsoft.com/office/powerpoint/2010/main" val="99827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43D102-B582-E54F-C4BA-417A49AD8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 dirty="0"/>
              <a:t>How Attackers Steal Hashes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E6BF9F6F-A3BF-845C-60EA-7CF0552105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0084112"/>
              </p:ext>
            </p:extLst>
          </p:nvPr>
        </p:nvGraphicFramePr>
        <p:xfrm>
          <a:off x="700088" y="2222500"/>
          <a:ext cx="10691812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5471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48246-4B16-B1D3-1705-AE0D23EDA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Password Cracking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E6A97-4C4D-AA7D-5715-B0FF1EA78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10691265" cy="14318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Not magic: we guess passwords and hash them</a:t>
            </a:r>
          </a:p>
          <a:p>
            <a:r>
              <a:rPr lang="en-US" dirty="0"/>
              <a:t>Compare against the stolen hash</a:t>
            </a:r>
          </a:p>
          <a:p>
            <a:r>
              <a:rPr lang="en-US" dirty="0"/>
              <a:t>It matches then the password is found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EBEC7-B4C7-FFDD-D417-E8F1F88751DD}"/>
              </a:ext>
            </a:extLst>
          </p:cNvPr>
          <p:cNvSpPr txBox="1"/>
          <p:nvPr/>
        </p:nvSpPr>
        <p:spPr>
          <a:xfrm>
            <a:off x="700954" y="4369483"/>
            <a:ext cx="499607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  <a:latin typeface="Calisto MT"/>
                <a:ea typeface="Open Sans"/>
                <a:cs typeface="Open Sans"/>
              </a:rPr>
              <a:t>bed4efa1d4fdbd954bd3705d6a2a78270ec9a52ecfbfb010c61862af5c76af1761ffeb1aef6aca1bf5d02b3781aa854fabd2b69c790de74e17ecfec3cb6ac4bf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2CD039-2EC5-0E7C-2899-8BADE7828DB9}"/>
              </a:ext>
            </a:extLst>
          </p:cNvPr>
          <p:cNvSpPr txBox="1"/>
          <p:nvPr/>
        </p:nvSpPr>
        <p:spPr>
          <a:xfrm>
            <a:off x="6908959" y="4372229"/>
            <a:ext cx="181554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Run program to find the hash to the password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1CEEBF-5BB5-F333-ED13-370B46D47F66}"/>
              </a:ext>
            </a:extLst>
          </p:cNvPr>
          <p:cNvSpPr txBox="1"/>
          <p:nvPr/>
        </p:nvSpPr>
        <p:spPr>
          <a:xfrm>
            <a:off x="9672111" y="4355731"/>
            <a:ext cx="158363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password</a:t>
            </a:r>
          </a:p>
          <a:p>
            <a:r>
              <a:rPr lang="en-US" dirty="0"/>
              <a:t>password1</a:t>
            </a:r>
          </a:p>
          <a:p>
            <a:r>
              <a:rPr lang="en-US" dirty="0">
                <a:highlight>
                  <a:srgbClr val="FFFF00"/>
                </a:highlight>
              </a:rPr>
              <a:t>password123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AD69EE1-9E2C-F02B-907B-242CCC9CB655}"/>
              </a:ext>
            </a:extLst>
          </p:cNvPr>
          <p:cNvSpPr/>
          <p:nvPr/>
        </p:nvSpPr>
        <p:spPr>
          <a:xfrm>
            <a:off x="5715161" y="4598177"/>
            <a:ext cx="1000494" cy="484631"/>
          </a:xfrm>
          <a:prstGeom prst="rightArrow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795EBD-BDE4-387C-DB9D-D441FCFC3CB5}"/>
              </a:ext>
            </a:extLst>
          </p:cNvPr>
          <p:cNvCxnSpPr/>
          <p:nvPr/>
        </p:nvCxnSpPr>
        <p:spPr>
          <a:xfrm>
            <a:off x="710649" y="3708951"/>
            <a:ext cx="10765180" cy="53008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2E06187-3C7B-FA7C-892A-59275F4D9730}"/>
              </a:ext>
            </a:extLst>
          </p:cNvPr>
          <p:cNvSpPr/>
          <p:nvPr/>
        </p:nvSpPr>
        <p:spPr>
          <a:xfrm>
            <a:off x="8717606" y="4596796"/>
            <a:ext cx="746495" cy="484631"/>
          </a:xfrm>
          <a:prstGeom prst="rightArrow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182EE8-47DF-5564-173B-5FE3AC199C06}"/>
              </a:ext>
            </a:extLst>
          </p:cNvPr>
          <p:cNvSpPr txBox="1"/>
          <p:nvPr/>
        </p:nvSpPr>
        <p:spPr>
          <a:xfrm>
            <a:off x="9464930" y="4107410"/>
            <a:ext cx="17934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/>
              <a:t>Rockyou.txt</a:t>
            </a:r>
          </a:p>
        </p:txBody>
      </p:sp>
    </p:spTree>
    <p:extLst>
      <p:ext uri="{BB962C8B-B14F-4D97-AF65-F5344CB8AC3E}">
        <p14:creationId xmlns:p14="http://schemas.microsoft.com/office/powerpoint/2010/main" val="3016795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093959-CD3B-4B40-424D-B07BC7435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 dirty="0"/>
              <a:t>Cracking Techniques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AEEBEA3-8A60-DAFB-B1FC-73DD17F7D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9567592"/>
              </p:ext>
            </p:extLst>
          </p:nvPr>
        </p:nvGraphicFramePr>
        <p:xfrm>
          <a:off x="803550" y="2222500"/>
          <a:ext cx="10484889" cy="3740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0423">
                  <a:extLst>
                    <a:ext uri="{9D8B030D-6E8A-4147-A177-3AD203B41FA5}">
                      <a16:colId xmlns:a16="http://schemas.microsoft.com/office/drawing/2014/main" val="1804387806"/>
                    </a:ext>
                  </a:extLst>
                </a:gridCol>
                <a:gridCol w="7164466">
                  <a:extLst>
                    <a:ext uri="{9D8B030D-6E8A-4147-A177-3AD203B41FA5}">
                      <a16:colId xmlns:a16="http://schemas.microsoft.com/office/drawing/2014/main" val="310268965"/>
                    </a:ext>
                  </a:extLst>
                </a:gridCol>
              </a:tblGrid>
              <a:tr h="658267">
                <a:tc>
                  <a:txBody>
                    <a:bodyPr/>
                    <a:lstStyle/>
                    <a:p>
                      <a:r>
                        <a:rPr lang="en-US" sz="2900" dirty="0"/>
                        <a:t>Technique</a:t>
                      </a:r>
                    </a:p>
                  </a:txBody>
                  <a:tcPr marL="149606" marR="149606" marT="74803" marB="74803"/>
                </a:tc>
                <a:tc>
                  <a:txBody>
                    <a:bodyPr/>
                    <a:lstStyle/>
                    <a:p>
                      <a:r>
                        <a:rPr lang="en-US" sz="2900" dirty="0"/>
                        <a:t>Description</a:t>
                      </a:r>
                    </a:p>
                  </a:txBody>
                  <a:tcPr marL="149606" marR="149606" marT="74803" marB="74803"/>
                </a:tc>
                <a:extLst>
                  <a:ext uri="{0D108BD9-81ED-4DB2-BD59-A6C34878D82A}">
                    <a16:rowId xmlns:a16="http://schemas.microsoft.com/office/drawing/2014/main" val="343678424"/>
                  </a:ext>
                </a:extLst>
              </a:tr>
              <a:tr h="658267">
                <a:tc>
                  <a:txBody>
                    <a:bodyPr/>
                    <a:lstStyle/>
                    <a:p>
                      <a:r>
                        <a:rPr lang="en-US" sz="2900" dirty="0"/>
                        <a:t>Dictionary Attack</a:t>
                      </a:r>
                    </a:p>
                  </a:txBody>
                  <a:tcPr marL="149606" marR="149606" marT="74803" marB="74803"/>
                </a:tc>
                <a:tc>
                  <a:txBody>
                    <a:bodyPr/>
                    <a:lstStyle/>
                    <a:p>
                      <a:r>
                        <a:rPr lang="en-US" sz="2900" dirty="0"/>
                        <a:t>Wordlist or common passwords</a:t>
                      </a:r>
                    </a:p>
                  </a:txBody>
                  <a:tcPr marL="149606" marR="149606" marT="74803" marB="74803"/>
                </a:tc>
                <a:extLst>
                  <a:ext uri="{0D108BD9-81ED-4DB2-BD59-A6C34878D82A}">
                    <a16:rowId xmlns:a16="http://schemas.microsoft.com/office/drawing/2014/main" val="1551322461"/>
                  </a:ext>
                </a:extLst>
              </a:tr>
              <a:tr h="1107085">
                <a:tc>
                  <a:txBody>
                    <a:bodyPr/>
                    <a:lstStyle/>
                    <a:p>
                      <a:r>
                        <a:rPr lang="en-US" sz="2900" dirty="0"/>
                        <a:t>Brute Force</a:t>
                      </a:r>
                    </a:p>
                  </a:txBody>
                  <a:tcPr marL="149606" marR="149606" marT="74803" marB="74803"/>
                </a:tc>
                <a:tc>
                  <a:txBody>
                    <a:bodyPr/>
                    <a:lstStyle/>
                    <a:p>
                      <a:r>
                        <a:rPr lang="en-US" sz="2900" dirty="0"/>
                        <a:t>All combinations of letters, numbers and special characters</a:t>
                      </a:r>
                    </a:p>
                  </a:txBody>
                  <a:tcPr marL="149606" marR="149606" marT="74803" marB="74803"/>
                </a:tc>
                <a:extLst>
                  <a:ext uri="{0D108BD9-81ED-4DB2-BD59-A6C34878D82A}">
                    <a16:rowId xmlns:a16="http://schemas.microsoft.com/office/drawing/2014/main" val="597442870"/>
                  </a:ext>
                </a:extLst>
              </a:tr>
              <a:tr h="658267">
                <a:tc>
                  <a:txBody>
                    <a:bodyPr/>
                    <a:lstStyle/>
                    <a:p>
                      <a:r>
                        <a:rPr lang="en-US" sz="2900" dirty="0"/>
                        <a:t>Hybrid</a:t>
                      </a:r>
                    </a:p>
                  </a:txBody>
                  <a:tcPr marL="149606" marR="149606" marT="74803" marB="74803"/>
                </a:tc>
                <a:tc>
                  <a:txBody>
                    <a:bodyPr/>
                    <a:lstStyle/>
                    <a:p>
                      <a:r>
                        <a:rPr lang="en-US" sz="2900" dirty="0"/>
                        <a:t>Wordlist + rules (pass123)</a:t>
                      </a:r>
                    </a:p>
                  </a:txBody>
                  <a:tcPr marL="149606" marR="149606" marT="74803" marB="74803"/>
                </a:tc>
                <a:extLst>
                  <a:ext uri="{0D108BD9-81ED-4DB2-BD59-A6C34878D82A}">
                    <a16:rowId xmlns:a16="http://schemas.microsoft.com/office/drawing/2014/main" val="521618498"/>
                  </a:ext>
                </a:extLst>
              </a:tr>
              <a:tr h="658267">
                <a:tc>
                  <a:txBody>
                    <a:bodyPr/>
                    <a:lstStyle/>
                    <a:p>
                      <a:r>
                        <a:rPr lang="en-US" sz="2900" dirty="0"/>
                        <a:t>Rainbow Table</a:t>
                      </a:r>
                    </a:p>
                  </a:txBody>
                  <a:tcPr marL="149606" marR="149606" marT="74803" marB="74803"/>
                </a:tc>
                <a:tc>
                  <a:txBody>
                    <a:bodyPr/>
                    <a:lstStyle/>
                    <a:p>
                      <a:r>
                        <a:rPr lang="en-US" sz="2900" dirty="0"/>
                        <a:t>Precomputed Hashes</a:t>
                      </a:r>
                    </a:p>
                  </a:txBody>
                  <a:tcPr marL="149606" marR="149606" marT="74803" marB="74803"/>
                </a:tc>
                <a:extLst>
                  <a:ext uri="{0D108BD9-81ED-4DB2-BD59-A6C34878D82A}">
                    <a16:rowId xmlns:a16="http://schemas.microsoft.com/office/drawing/2014/main" val="8114113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5842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37F6D-371B-1B6B-37AB-C4D67E401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The Trade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C3684-7077-A85E-AFD4-DFBD3B39D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2896" y="1813385"/>
            <a:ext cx="5799005" cy="4358329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 sz="1800"/>
              <a:t>Hydra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n-US"/>
              <a:t>Brute-force tool for </a:t>
            </a:r>
            <a:r>
              <a:rPr lang="en-US" b="1"/>
              <a:t>online services</a:t>
            </a:r>
            <a:r>
              <a:rPr lang="en-US"/>
              <a:t> (SSH, FTP, HTTP login)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n-US"/>
              <a:t>Tests passwords over the network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n-US"/>
              <a:t>Example: </a:t>
            </a:r>
            <a:r>
              <a:rPr lang="en-US">
                <a:latin typeface="Consolas"/>
              </a:rPr>
              <a:t>hydra -l admin -P rockyou.txt </a:t>
            </a:r>
            <a:r>
              <a:rPr lang="en-US" dirty="0">
                <a:latin typeface="Consolas"/>
              </a:rPr>
              <a:t>ssh://192.168.56.11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n-US" dirty="0"/>
              <a:t>Useful for </a:t>
            </a:r>
            <a:r>
              <a:rPr lang="en-US" b="1" dirty="0"/>
              <a:t>service-based attack scenarios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r>
              <a:rPr lang="en-US" dirty="0"/>
              <a:t>John the Ripper- Flexable CPU based tool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Flexible CPU-based cracking tool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Works well for Unix-style hashes, zip files, and custom formats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Example: </a:t>
            </a:r>
            <a:r>
              <a:rPr lang="en-US" dirty="0">
                <a:latin typeface="Consolas"/>
              </a:rPr>
              <a:t>john --wordlist=rockyou.txt shadow.txt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Great for </a:t>
            </a:r>
            <a:r>
              <a:rPr lang="en-US" b="1" dirty="0">
                <a:ea typeface="+mn-lt"/>
                <a:cs typeface="+mn-lt"/>
              </a:rPr>
              <a:t>CTFs and smaller cracking tasks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CCA10D-950A-4F38-CB1E-F2413994D10E}"/>
              </a:ext>
            </a:extLst>
          </p:cNvPr>
          <p:cNvSpPr txBox="1"/>
          <p:nvPr/>
        </p:nvSpPr>
        <p:spPr>
          <a:xfrm>
            <a:off x="699715" y="1813262"/>
            <a:ext cx="4885637" cy="43550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err="1"/>
              <a:t>Hashcat</a:t>
            </a:r>
            <a:r>
              <a:rPr lang="en-US" sz="2000" dirty="0"/>
              <a:t> </a:t>
            </a:r>
          </a:p>
          <a:p>
            <a:pPr marL="742950" lvl="1" indent="-285750">
              <a:lnSpc>
                <a:spcPct val="110000"/>
              </a:lnSpc>
              <a:spcBef>
                <a:spcPts val="500"/>
              </a:spcBef>
              <a:buFont typeface="Courier New,monospace"/>
              <a:buChar char="o"/>
            </a:pPr>
            <a:r>
              <a:rPr lang="en-US" sz="2000" dirty="0"/>
              <a:t>Lightning-fast GPU-based password cracker</a:t>
            </a:r>
          </a:p>
          <a:p>
            <a:pPr marL="742950" lvl="1" indent="-285750">
              <a:lnSpc>
                <a:spcPct val="110000"/>
              </a:lnSpc>
              <a:spcBef>
                <a:spcPts val="500"/>
              </a:spcBef>
              <a:buFont typeface="Courier New,monospace"/>
              <a:buChar char="o"/>
            </a:pPr>
            <a:r>
              <a:rPr lang="en-US" sz="2000" dirty="0"/>
              <a:t>Supports 300+ hash algorithms (MD5, NTLM, </a:t>
            </a:r>
            <a:r>
              <a:rPr lang="en-US" sz="2000" err="1"/>
              <a:t>bcrypt</a:t>
            </a:r>
            <a:r>
              <a:rPr lang="en-US" sz="2000" dirty="0"/>
              <a:t>, etc.)</a:t>
            </a:r>
          </a:p>
          <a:p>
            <a:pPr marL="742950" lvl="1" indent="-285750">
              <a:lnSpc>
                <a:spcPct val="110000"/>
              </a:lnSpc>
              <a:spcBef>
                <a:spcPts val="500"/>
              </a:spcBef>
              <a:buFont typeface="Courier New,monospace"/>
              <a:buChar char="o"/>
            </a:pPr>
            <a:r>
              <a:rPr lang="en-US" sz="2000" dirty="0"/>
              <a:t>Example: </a:t>
            </a:r>
            <a:r>
              <a:rPr lang="en-US" sz="2000" err="1">
                <a:latin typeface="Consolas"/>
              </a:rPr>
              <a:t>hashcat</a:t>
            </a:r>
            <a:r>
              <a:rPr lang="en-US" sz="2000" dirty="0">
                <a:latin typeface="Consolas"/>
              </a:rPr>
              <a:t> -m 1000 ntlm.txt rockyou.txt</a:t>
            </a:r>
          </a:p>
          <a:p>
            <a:pPr marL="742950" lvl="1" indent="-285750">
              <a:lnSpc>
                <a:spcPct val="110000"/>
              </a:lnSpc>
              <a:spcBef>
                <a:spcPts val="500"/>
              </a:spcBef>
              <a:buFont typeface="Courier New,monospace"/>
              <a:buChar char="o"/>
            </a:pPr>
            <a:r>
              <a:rPr lang="en-US" sz="2000" dirty="0"/>
              <a:t>Ideal for </a:t>
            </a:r>
            <a:r>
              <a:rPr lang="en-US" sz="2000" b="1" dirty="0"/>
              <a:t>offline hash cracking at scale</a:t>
            </a:r>
            <a:endParaRPr lang="en-US" sz="2000" dirty="0"/>
          </a:p>
          <a:p>
            <a:pPr marL="742950" lvl="1" indent="-285750">
              <a:buFont typeface="Courier New"/>
              <a:buChar char="o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7669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63B9F-F2E1-D59C-A36F-72A6F5136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hashcat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21740-D677-1CA3-161A-B2865A0FD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5007157" cy="3905548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1400" b="1" dirty="0">
                <a:ea typeface="+mn-lt"/>
                <a:cs typeface="+mn-lt"/>
              </a:rPr>
              <a:t># Crack NTLM (Windows) hash with a wordlist</a:t>
            </a:r>
            <a:endParaRPr lang="en-US" sz="1400" b="1"/>
          </a:p>
          <a:p>
            <a:pPr>
              <a:buNone/>
            </a:pPr>
            <a:r>
              <a:rPr lang="en-US" sz="1400" dirty="0" err="1">
                <a:ea typeface="+mn-lt"/>
                <a:cs typeface="+mn-lt"/>
              </a:rPr>
              <a:t>hashcat</a:t>
            </a:r>
            <a:r>
              <a:rPr lang="en-US" sz="1400" dirty="0">
                <a:ea typeface="+mn-lt"/>
                <a:cs typeface="+mn-lt"/>
              </a:rPr>
              <a:t> -m 1000 -a 0 ntlm_hash.txt rockyou.txt</a:t>
            </a:r>
            <a:endParaRPr lang="en-US" sz="1400" dirty="0"/>
          </a:p>
          <a:p>
            <a:pPr>
              <a:buNone/>
            </a:pPr>
            <a:endParaRPr lang="en-US" sz="1400" dirty="0"/>
          </a:p>
          <a:p>
            <a:pPr>
              <a:buNone/>
            </a:pPr>
            <a:r>
              <a:rPr lang="en-US" sz="1400" b="1" dirty="0">
                <a:ea typeface="+mn-lt"/>
                <a:cs typeface="+mn-lt"/>
              </a:rPr>
              <a:t># Crack SHA-512 (Linux /</a:t>
            </a:r>
            <a:r>
              <a:rPr lang="en-US" sz="1400" b="1" err="1">
                <a:ea typeface="+mn-lt"/>
                <a:cs typeface="+mn-lt"/>
              </a:rPr>
              <a:t>etc</a:t>
            </a:r>
            <a:r>
              <a:rPr lang="en-US" sz="1400" b="1" dirty="0">
                <a:ea typeface="+mn-lt"/>
                <a:cs typeface="+mn-lt"/>
              </a:rPr>
              <a:t>/shadow) hash with a wordlist</a:t>
            </a:r>
            <a:endParaRPr lang="en-US" sz="1400" b="1"/>
          </a:p>
          <a:p>
            <a:pPr>
              <a:buNone/>
            </a:pPr>
            <a:r>
              <a:rPr lang="en-US" sz="1400" dirty="0" err="1">
                <a:ea typeface="+mn-lt"/>
                <a:cs typeface="+mn-lt"/>
              </a:rPr>
              <a:t>hashcat</a:t>
            </a:r>
            <a:r>
              <a:rPr lang="en-US" sz="1400" dirty="0">
                <a:ea typeface="+mn-lt"/>
                <a:cs typeface="+mn-lt"/>
              </a:rPr>
              <a:t> -m 1800 -a 0 shadow_hash.txt rockyou.txt</a:t>
            </a:r>
            <a:endParaRPr lang="en-US" sz="1400" dirty="0"/>
          </a:p>
          <a:p>
            <a:pPr>
              <a:buNone/>
            </a:pPr>
            <a:endParaRPr lang="en-US" sz="1400" dirty="0"/>
          </a:p>
          <a:p>
            <a:pPr>
              <a:buNone/>
            </a:pPr>
            <a:r>
              <a:rPr lang="en-US" sz="1400" b="1" dirty="0">
                <a:ea typeface="+mn-lt"/>
                <a:cs typeface="+mn-lt"/>
              </a:rPr>
              <a:t># Show supported hash modes</a:t>
            </a:r>
            <a:endParaRPr lang="en-US" sz="1400" b="1"/>
          </a:p>
          <a:p>
            <a:pPr>
              <a:buNone/>
            </a:pPr>
            <a:r>
              <a:rPr lang="en-US" sz="1400" dirty="0" err="1">
                <a:ea typeface="+mn-lt"/>
                <a:cs typeface="+mn-lt"/>
              </a:rPr>
              <a:t>hashcat</a:t>
            </a:r>
            <a:r>
              <a:rPr lang="en-US" sz="1400" dirty="0">
                <a:ea typeface="+mn-lt"/>
                <a:cs typeface="+mn-lt"/>
              </a:rPr>
              <a:t> -h | grep Hash</a:t>
            </a:r>
            <a:endParaRPr lang="en-US" sz="1400" dirty="0"/>
          </a:p>
          <a:p>
            <a:pPr>
              <a:buNone/>
            </a:pPr>
            <a:endParaRPr lang="en-US" sz="1400" dirty="0"/>
          </a:p>
          <a:p>
            <a:pPr>
              <a:buNone/>
            </a:pPr>
            <a:r>
              <a:rPr lang="en-US" sz="1400" b="1" dirty="0">
                <a:ea typeface="+mn-lt"/>
                <a:cs typeface="+mn-lt"/>
              </a:rPr>
              <a:t># Restore a previous cracking session</a:t>
            </a:r>
            <a:endParaRPr lang="en-US" sz="1400" b="1"/>
          </a:p>
          <a:p>
            <a:pPr>
              <a:buNone/>
            </a:pPr>
            <a:r>
              <a:rPr lang="en-US" sz="1400" err="1">
                <a:ea typeface="+mn-lt"/>
                <a:cs typeface="+mn-lt"/>
              </a:rPr>
              <a:t>hashcat</a:t>
            </a:r>
            <a:r>
              <a:rPr lang="en-US" sz="1400" dirty="0">
                <a:ea typeface="+mn-lt"/>
                <a:cs typeface="+mn-lt"/>
              </a:rPr>
              <a:t> --restore</a:t>
            </a:r>
            <a:endParaRPr lang="en-US" sz="1400" dirty="0"/>
          </a:p>
          <a:p>
            <a:pPr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FEC753-E17D-CFF0-F882-A2EC6392D676}"/>
              </a:ext>
            </a:extLst>
          </p:cNvPr>
          <p:cNvSpPr txBox="1"/>
          <p:nvPr/>
        </p:nvSpPr>
        <p:spPr>
          <a:xfrm>
            <a:off x="5710201" y="2225500"/>
            <a:ext cx="5688226" cy="34665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lnSpc>
                <a:spcPct val="110000"/>
              </a:lnSpc>
              <a:spcBef>
                <a:spcPts val="1000"/>
              </a:spcBef>
            </a:pPr>
            <a:r>
              <a:rPr lang="en-US" sz="1400" b="1" dirty="0"/>
              <a:t># Benchmark your system’s cracking speed</a:t>
            </a:r>
          </a:p>
          <a:p>
            <a:pPr marL="228600" indent="-228600">
              <a:lnSpc>
                <a:spcPct val="110000"/>
              </a:lnSpc>
              <a:spcBef>
                <a:spcPts val="1000"/>
              </a:spcBef>
            </a:pPr>
            <a:r>
              <a:rPr lang="en-US" sz="1400" err="1"/>
              <a:t>hashcat</a:t>
            </a:r>
            <a:r>
              <a:rPr lang="en-US" sz="1400" dirty="0"/>
              <a:t> -b</a:t>
            </a:r>
          </a:p>
          <a:p>
            <a:pPr marL="228600" indent="-228600">
              <a:lnSpc>
                <a:spcPct val="110000"/>
              </a:lnSpc>
              <a:spcBef>
                <a:spcPts val="1000"/>
              </a:spcBef>
            </a:pPr>
            <a:endParaRPr lang="en-US" sz="1400" dirty="0"/>
          </a:p>
          <a:p>
            <a:pPr marL="228600" indent="-228600">
              <a:lnSpc>
                <a:spcPct val="110000"/>
              </a:lnSpc>
              <a:spcBef>
                <a:spcPts val="1000"/>
              </a:spcBef>
            </a:pPr>
            <a:r>
              <a:rPr lang="en-US" sz="1400" b="1" dirty="0"/>
              <a:t># Crack hashes using brute force (A-Z, a-z, 0-9, symbols)</a:t>
            </a:r>
          </a:p>
          <a:p>
            <a:pPr marL="228600" indent="-228600">
              <a:lnSpc>
                <a:spcPct val="110000"/>
              </a:lnSpc>
              <a:spcBef>
                <a:spcPts val="1000"/>
              </a:spcBef>
            </a:pPr>
            <a:r>
              <a:rPr lang="en-US" sz="1400" dirty="0" err="1"/>
              <a:t>hashcat</a:t>
            </a:r>
            <a:r>
              <a:rPr lang="en-US" sz="1400" dirty="0"/>
              <a:t> -m 1000 -a 3 hash.txt ?a?b?2?a!a?9</a:t>
            </a:r>
          </a:p>
          <a:p>
            <a:pPr marL="228600" indent="-228600">
              <a:lnSpc>
                <a:spcPct val="110000"/>
              </a:lnSpc>
              <a:spcBef>
                <a:spcPts val="1000"/>
              </a:spcBef>
            </a:pPr>
            <a:endParaRPr lang="en-US" sz="1400" dirty="0"/>
          </a:p>
          <a:p>
            <a:pPr marL="228600" indent="-228600">
              <a:lnSpc>
                <a:spcPct val="110000"/>
              </a:lnSpc>
              <a:spcBef>
                <a:spcPts val="1000"/>
              </a:spcBef>
            </a:pPr>
            <a:r>
              <a:rPr lang="en-US" sz="1400" b="1" dirty="0"/>
              <a:t># Save cracked passwords to file</a:t>
            </a:r>
          </a:p>
          <a:p>
            <a:pPr marL="228600" indent="-228600">
              <a:lnSpc>
                <a:spcPct val="110000"/>
              </a:lnSpc>
              <a:spcBef>
                <a:spcPts val="1000"/>
              </a:spcBef>
            </a:pPr>
            <a:r>
              <a:rPr lang="en-US" sz="1400" err="1"/>
              <a:t>hashcat</a:t>
            </a:r>
            <a:r>
              <a:rPr lang="en-US" sz="1400" dirty="0"/>
              <a:t> -m 1800 -a 0 shadow_hash.txt rockyou.txt --outfile=cracked.txt</a:t>
            </a:r>
          </a:p>
          <a:p>
            <a:pPr>
              <a:lnSpc>
                <a:spcPct val="110000"/>
              </a:lnSpc>
              <a:spcBef>
                <a:spcPts val="1000"/>
              </a:spcBef>
            </a:pPr>
            <a:endParaRPr lang="en-US" sz="1400" dirty="0"/>
          </a:p>
          <a:p>
            <a:pPr algn="l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12695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722CAE-A970-3221-8453-12F291ED9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 dirty="0"/>
              <a:t>What You Will Be Doing Today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097C96E-036F-8306-EE71-EF2908D44E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6586009"/>
              </p:ext>
            </p:extLst>
          </p:nvPr>
        </p:nvGraphicFramePr>
        <p:xfrm>
          <a:off x="700088" y="2222500"/>
          <a:ext cx="10691812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8" name="Picture 47" descr="File:Tux.svg - Wikimedia Commons">
            <a:extLst>
              <a:ext uri="{FF2B5EF4-FFF2-40B4-BE49-F238E27FC236}">
                <a16:creationId xmlns:a16="http://schemas.microsoft.com/office/drawing/2014/main" id="{4D494879-F70E-77FE-0471-550623FE9A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69086" y="904988"/>
            <a:ext cx="1409700" cy="1409700"/>
          </a:xfrm>
          <a:prstGeom prst="rect">
            <a:avLst/>
          </a:prstGeom>
        </p:spPr>
      </p:pic>
      <p:pic>
        <p:nvPicPr>
          <p:cNvPr id="62" name="Picture 61" descr="File:Windows logo - 2012.png - Wikimedia Commons">
            <a:extLst>
              <a:ext uri="{FF2B5EF4-FFF2-40B4-BE49-F238E27FC236}">
                <a16:creationId xmlns:a16="http://schemas.microsoft.com/office/drawing/2014/main" id="{5D73634C-949B-53EB-B4A4-9995CC263D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3229" y="913521"/>
            <a:ext cx="14097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32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37702A-0E65-24D1-9753-4E3EC8AEE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400800" cy="1307592"/>
          </a:xfrm>
        </p:spPr>
        <p:txBody>
          <a:bodyPr>
            <a:normAutofit/>
          </a:bodyPr>
          <a:lstStyle/>
          <a:p>
            <a:r>
              <a:rPr lang="en-US" dirty="0"/>
              <a:t>What is a Hash?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E813B4C-6731-0B72-5252-A79AB0E20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E9DE346-2E6E-BA44-E591-9A0D79E37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88" y="2221992"/>
            <a:ext cx="6400800" cy="373989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A hash is a one-way cryptographic function</a:t>
            </a:r>
          </a:p>
          <a:p>
            <a:r>
              <a:rPr lang="en-US"/>
              <a:t>It converts input (like a password) into a fixed-length string.</a:t>
            </a:r>
          </a:p>
          <a:p>
            <a:r>
              <a:rPr lang="en-US"/>
              <a:t>Still vulnerable if weak passwords are used.</a:t>
            </a:r>
          </a:p>
          <a:p>
            <a:endParaRPr lang="en-US"/>
          </a:p>
          <a:p>
            <a:r>
              <a:rPr lang="en-US"/>
              <a:t>Example</a:t>
            </a:r>
          </a:p>
          <a:p>
            <a:pPr lvl="1"/>
            <a:r>
              <a:rPr lang="en-US"/>
              <a:t>Password </a:t>
            </a:r>
            <a:r>
              <a:rPr lang="en-US">
                <a:ea typeface="+mn-lt"/>
                <a:cs typeface="+mn-lt"/>
              </a:rPr>
              <a:t>➔ ef92b778bafe771e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endParaRPr lang="en-US"/>
          </a:p>
        </p:txBody>
      </p:sp>
      <p:pic>
        <p:nvPicPr>
          <p:cNvPr id="17" name="Graphic 16" descr="Key">
            <a:extLst>
              <a:ext uri="{FF2B5EF4-FFF2-40B4-BE49-F238E27FC236}">
                <a16:creationId xmlns:a16="http://schemas.microsoft.com/office/drawing/2014/main" id="{A1E42231-1252-3126-93F5-E988A9D9E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87920" y="2102261"/>
            <a:ext cx="3903980" cy="390398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E0E8146-6E65-2E6C-0C86-547E3C925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6145599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76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15E80A-DC25-D872-B48B-1E5314245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 dirty="0"/>
              <a:t>Common Hashing Algorithms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D0B94EF-EB00-D95A-B9EE-443EBBB734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022736"/>
              </p:ext>
            </p:extLst>
          </p:nvPr>
        </p:nvGraphicFramePr>
        <p:xfrm>
          <a:off x="700088" y="2277753"/>
          <a:ext cx="10691812" cy="36296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7982">
                  <a:extLst>
                    <a:ext uri="{9D8B030D-6E8A-4147-A177-3AD203B41FA5}">
                      <a16:colId xmlns:a16="http://schemas.microsoft.com/office/drawing/2014/main" val="2115109244"/>
                    </a:ext>
                  </a:extLst>
                </a:gridCol>
                <a:gridCol w="3190196">
                  <a:extLst>
                    <a:ext uri="{9D8B030D-6E8A-4147-A177-3AD203B41FA5}">
                      <a16:colId xmlns:a16="http://schemas.microsoft.com/office/drawing/2014/main" val="2337416559"/>
                    </a:ext>
                  </a:extLst>
                </a:gridCol>
                <a:gridCol w="4213634">
                  <a:extLst>
                    <a:ext uri="{9D8B030D-6E8A-4147-A177-3AD203B41FA5}">
                      <a16:colId xmlns:a16="http://schemas.microsoft.com/office/drawing/2014/main" val="2631332603"/>
                    </a:ext>
                  </a:extLst>
                </a:gridCol>
              </a:tblGrid>
              <a:tr h="604941">
                <a:tc>
                  <a:txBody>
                    <a:bodyPr/>
                    <a:lstStyle/>
                    <a:p>
                      <a:r>
                        <a:rPr lang="en-US" sz="2700"/>
                        <a:t>Algorithm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Use Case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Secure Today?</a:t>
                      </a:r>
                    </a:p>
                  </a:txBody>
                  <a:tcPr marL="137487" marR="137487" marT="68743" marB="68743"/>
                </a:tc>
                <a:extLst>
                  <a:ext uri="{0D108BD9-81ED-4DB2-BD59-A6C34878D82A}">
                    <a16:rowId xmlns:a16="http://schemas.microsoft.com/office/drawing/2014/main" val="99364760"/>
                  </a:ext>
                </a:extLst>
              </a:tr>
              <a:tr h="604941">
                <a:tc>
                  <a:txBody>
                    <a:bodyPr/>
                    <a:lstStyle/>
                    <a:p>
                      <a:r>
                        <a:rPr lang="en-US" sz="2700"/>
                        <a:t>MD5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Legacy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No</a:t>
                      </a:r>
                    </a:p>
                  </a:txBody>
                  <a:tcPr marL="137487" marR="137487" marT="68743" marB="68743"/>
                </a:tc>
                <a:extLst>
                  <a:ext uri="{0D108BD9-81ED-4DB2-BD59-A6C34878D82A}">
                    <a16:rowId xmlns:a16="http://schemas.microsoft.com/office/drawing/2014/main" val="2980325374"/>
                  </a:ext>
                </a:extLst>
              </a:tr>
              <a:tr h="604941">
                <a:tc>
                  <a:txBody>
                    <a:bodyPr/>
                    <a:lstStyle/>
                    <a:p>
                      <a:r>
                        <a:rPr lang="en-US" sz="2700"/>
                        <a:t>SHA1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Old apps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No</a:t>
                      </a:r>
                    </a:p>
                  </a:txBody>
                  <a:tcPr marL="137487" marR="137487" marT="68743" marB="68743"/>
                </a:tc>
                <a:extLst>
                  <a:ext uri="{0D108BD9-81ED-4DB2-BD59-A6C34878D82A}">
                    <a16:rowId xmlns:a16="http://schemas.microsoft.com/office/drawing/2014/main" val="3325493501"/>
                  </a:ext>
                </a:extLst>
              </a:tr>
              <a:tr h="604941">
                <a:tc>
                  <a:txBody>
                    <a:bodyPr/>
                    <a:lstStyle/>
                    <a:p>
                      <a:r>
                        <a:rPr lang="en-US" sz="2700"/>
                        <a:t>SHA512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Linux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Mostly</a:t>
                      </a:r>
                    </a:p>
                  </a:txBody>
                  <a:tcPr marL="137487" marR="137487" marT="68743" marB="68743"/>
                </a:tc>
                <a:extLst>
                  <a:ext uri="{0D108BD9-81ED-4DB2-BD59-A6C34878D82A}">
                    <a16:rowId xmlns:a16="http://schemas.microsoft.com/office/drawing/2014/main" val="2710739018"/>
                  </a:ext>
                </a:extLst>
              </a:tr>
              <a:tr h="604941">
                <a:tc>
                  <a:txBody>
                    <a:bodyPr/>
                    <a:lstStyle/>
                    <a:p>
                      <a:r>
                        <a:rPr lang="en-US" sz="2700"/>
                        <a:t>NTLM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Windows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Weak</a:t>
                      </a:r>
                    </a:p>
                  </a:txBody>
                  <a:tcPr marL="137487" marR="137487" marT="68743" marB="68743"/>
                </a:tc>
                <a:extLst>
                  <a:ext uri="{0D108BD9-81ED-4DB2-BD59-A6C34878D82A}">
                    <a16:rowId xmlns:a16="http://schemas.microsoft.com/office/drawing/2014/main" val="1727082590"/>
                  </a:ext>
                </a:extLst>
              </a:tr>
              <a:tr h="6049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700" err="1"/>
                        <a:t>bcrypt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700"/>
                        <a:t>Web Apps</a:t>
                      </a:r>
                    </a:p>
                  </a:txBody>
                  <a:tcPr marL="137487" marR="137487" marT="68743" marB="68743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700"/>
                        <a:t>Yes</a:t>
                      </a:r>
                    </a:p>
                  </a:txBody>
                  <a:tcPr marL="137487" marR="137487" marT="68743" marB="68743"/>
                </a:tc>
                <a:extLst>
                  <a:ext uri="{0D108BD9-81ED-4DB2-BD59-A6C34878D82A}">
                    <a16:rowId xmlns:a16="http://schemas.microsoft.com/office/drawing/2014/main" val="39365335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8358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9BC530-9CD8-6087-C69D-8340AAC3B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 dirty="0"/>
              <a:t>Salting and Ke y Stretching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964317F-4EF0-0306-85CF-E31F3927AA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0349804"/>
              </p:ext>
            </p:extLst>
          </p:nvPr>
        </p:nvGraphicFramePr>
        <p:xfrm>
          <a:off x="700088" y="2222500"/>
          <a:ext cx="10691812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0418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FA9E0-3ABB-7EAA-BA2E-59E68DAA4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Passwords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4CF08-3165-0CDA-2D35-872EA5E0E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of Linux password hashes like vaults hidden in the basement of a server, and only those who have root keys can open it.</a:t>
            </a:r>
          </a:p>
          <a:p>
            <a:endParaRPr lang="en-US" dirty="0"/>
          </a:p>
          <a:p>
            <a:r>
              <a:rPr lang="en-US" dirty="0"/>
              <a:t>These hashes are stored in</a:t>
            </a:r>
          </a:p>
          <a:p>
            <a:r>
              <a:rPr lang="en-US" dirty="0"/>
              <a:t> /</a:t>
            </a:r>
            <a:r>
              <a:rPr lang="en-US" err="1"/>
              <a:t>etc</a:t>
            </a:r>
            <a:r>
              <a:rPr lang="en-US" dirty="0"/>
              <a:t>/shadow</a:t>
            </a:r>
            <a:endParaRPr lang="en-US"/>
          </a:p>
        </p:txBody>
      </p:sp>
      <p:pic>
        <p:nvPicPr>
          <p:cNvPr id="7" name="Picture 6" descr="The /etc/shadow file in Linux Explained with Examples">
            <a:extLst>
              <a:ext uri="{FF2B5EF4-FFF2-40B4-BE49-F238E27FC236}">
                <a16:creationId xmlns:a16="http://schemas.microsoft.com/office/drawing/2014/main" id="{0846F387-6B70-BBF9-0989-FE4EFB1A4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635193"/>
            <a:ext cx="5911514" cy="341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503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A80AD-529A-C1A9-6C98-B08E39308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of /</a:t>
            </a:r>
            <a:r>
              <a:rPr lang="en-US" dirty="0" err="1"/>
              <a:t>etc</a:t>
            </a:r>
            <a:r>
              <a:rPr lang="en-US" dirty="0"/>
              <a:t>/shadow</a:t>
            </a:r>
          </a:p>
        </p:txBody>
      </p:sp>
      <p:pic>
        <p:nvPicPr>
          <p:cNvPr id="4" name="Content Placeholder 3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745EDAD6-BACD-63C2-B5E5-5EFC5CD09C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757" y="1714805"/>
            <a:ext cx="10687049" cy="205220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56F53F-C48C-101A-F386-B643D42DAEDE}"/>
              </a:ext>
            </a:extLst>
          </p:cNvPr>
          <p:cNvSpPr txBox="1"/>
          <p:nvPr/>
        </p:nvSpPr>
        <p:spPr>
          <a:xfrm>
            <a:off x="2478297" y="3863378"/>
            <a:ext cx="7648558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b="1" dirty="0"/>
              <a:t>Username:</a:t>
            </a:r>
            <a:r>
              <a:rPr lang="en-US" dirty="0"/>
              <a:t> An account name, which exists on the system</a:t>
            </a:r>
            <a:endParaRPr lang="en-US"/>
          </a:p>
          <a:p>
            <a:pPr marL="342900" indent="-342900">
              <a:buAutoNum type="arabicPeriod"/>
            </a:pPr>
            <a:r>
              <a:rPr lang="en-US" b="1" dirty="0"/>
              <a:t>Password: </a:t>
            </a:r>
            <a:r>
              <a:rPr lang="en-US" dirty="0"/>
              <a:t>The encrypted password is in a hash format. The hash format is set $</a:t>
            </a:r>
            <a:r>
              <a:rPr lang="en-US" dirty="0" err="1"/>
              <a:t>id$salt$hashed</a:t>
            </a:r>
            <a:endParaRPr lang="en-US" dirty="0"/>
          </a:p>
          <a:p>
            <a:pPr marL="800100" lvl="1" indent="-342900">
              <a:buFont typeface="Courier New"/>
              <a:buChar char="o"/>
            </a:pPr>
            <a:r>
              <a:rPr lang="en-US" dirty="0"/>
              <a:t>The $id is the prefix for the hash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/>
              <a:t>$1$ is MD5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/>
              <a:t>$5$ is SHA-256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/>
              <a:t>$6$ is SHA-512</a:t>
            </a:r>
          </a:p>
        </p:txBody>
      </p:sp>
    </p:spTree>
    <p:extLst>
      <p:ext uri="{BB962C8B-B14F-4D97-AF65-F5344CB8AC3E}">
        <p14:creationId xmlns:p14="http://schemas.microsoft.com/office/powerpoint/2010/main" val="1237288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56F502-9F43-D9E5-CC96-08ED108B1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30F83-E850-EEF7-80C0-D9AB81F79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of /</a:t>
            </a:r>
            <a:r>
              <a:rPr lang="en-US" dirty="0" err="1"/>
              <a:t>etc</a:t>
            </a:r>
            <a:r>
              <a:rPr lang="en-US" dirty="0"/>
              <a:t>/shadow</a:t>
            </a:r>
          </a:p>
        </p:txBody>
      </p:sp>
      <p:pic>
        <p:nvPicPr>
          <p:cNvPr id="4" name="Content Placeholder 3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C8989673-B2AC-3EF0-C233-483B389B7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757" y="1714805"/>
            <a:ext cx="10687049" cy="206374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ECCBEC-7C45-3E8C-14E4-7C9686458A6D}"/>
              </a:ext>
            </a:extLst>
          </p:cNvPr>
          <p:cNvSpPr txBox="1"/>
          <p:nvPr/>
        </p:nvSpPr>
        <p:spPr>
          <a:xfrm>
            <a:off x="2420569" y="3771015"/>
            <a:ext cx="7660105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3. </a:t>
            </a:r>
            <a:r>
              <a:rPr lang="en-US" b="1" dirty="0"/>
              <a:t>Last password change:</a:t>
            </a:r>
            <a:r>
              <a:rPr lang="en-US" dirty="0"/>
              <a:t> The date of the last password change expressed in the number of days since Jan 1, 1970</a:t>
            </a:r>
          </a:p>
          <a:p>
            <a:r>
              <a:rPr lang="en-US" dirty="0"/>
              <a:t>4. </a:t>
            </a:r>
            <a:r>
              <a:rPr lang="en-US" b="1" dirty="0"/>
              <a:t>Minimum:</a:t>
            </a:r>
            <a:r>
              <a:rPr lang="en-US" dirty="0"/>
              <a:t> The minimum number of days required between password changes. It is the number of days left before the user is allowed to change their password again.</a:t>
            </a:r>
          </a:p>
          <a:p>
            <a:r>
              <a:rPr lang="en-US" dirty="0"/>
              <a:t>5. </a:t>
            </a:r>
            <a:r>
              <a:rPr lang="en-US" b="1" dirty="0"/>
              <a:t>Maximum: </a:t>
            </a:r>
            <a:r>
              <a:rPr lang="en-US" dirty="0"/>
              <a:t>The maximum number of days the password is valid</a:t>
            </a:r>
          </a:p>
          <a:p>
            <a:r>
              <a:rPr lang="en-US" dirty="0"/>
              <a:t>6. </a:t>
            </a:r>
            <a:r>
              <a:rPr lang="en-US" b="1" dirty="0"/>
              <a:t>Warn: </a:t>
            </a:r>
            <a:r>
              <a:rPr lang="en-US" dirty="0"/>
              <a:t>The number of days before password is to expire that user is warned that their password must change.</a:t>
            </a:r>
          </a:p>
        </p:txBody>
      </p:sp>
    </p:spTree>
    <p:extLst>
      <p:ext uri="{BB962C8B-B14F-4D97-AF65-F5344CB8AC3E}">
        <p14:creationId xmlns:p14="http://schemas.microsoft.com/office/powerpoint/2010/main" val="909887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B3CA38D-7BB0-4D35-BE00-0F4876602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F154BA-7C6E-B9EB-F1CD-CB45D84CF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3218"/>
            <a:ext cx="10691265" cy="1371030"/>
          </a:xfrm>
        </p:spPr>
        <p:txBody>
          <a:bodyPr>
            <a:normAutofit/>
          </a:bodyPr>
          <a:lstStyle/>
          <a:p>
            <a:r>
              <a:rPr lang="en-US" dirty="0"/>
              <a:t>What is the "salt" in a hash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D64CA34-712E-6105-C899-29B5D19FC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10691265" cy="373989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>
                <a:ea typeface="+mn-lt"/>
                <a:cs typeface="+mn-lt"/>
              </a:rPr>
              <a:t>analyst:</a:t>
            </a:r>
            <a:r>
              <a:rPr lang="en-US">
                <a:highlight>
                  <a:srgbClr val="0000FF"/>
                </a:highlight>
                <a:ea typeface="+mn-lt"/>
                <a:cs typeface="+mn-lt"/>
              </a:rPr>
              <a:t>$6$</a:t>
            </a:r>
            <a:r>
              <a:rPr lang="en-US" u="sng">
                <a:highlight>
                  <a:srgbClr val="800080"/>
                </a:highlight>
                <a:ea typeface="+mn-lt"/>
                <a:cs typeface="+mn-lt"/>
              </a:rPr>
              <a:t>Kb5RjUXd$</a:t>
            </a:r>
            <a:r>
              <a:rPr lang="en-US" u="sng">
                <a:highlight>
                  <a:srgbClr val="FF00FF"/>
                </a:highlight>
                <a:ea typeface="+mn-lt"/>
                <a:cs typeface="+mn-lt"/>
              </a:rPr>
              <a:t>G2YZ0q3bPqsd8QJcTExampleHash</a:t>
            </a:r>
          </a:p>
          <a:p>
            <a:pPr>
              <a:lnSpc>
                <a:spcPct val="100000"/>
              </a:lnSpc>
            </a:pPr>
            <a:r>
              <a:rPr lang="en-US"/>
              <a:t>$6$ = Hash type SHA-512</a:t>
            </a:r>
          </a:p>
          <a:p>
            <a:pPr>
              <a:lnSpc>
                <a:spcPct val="100000"/>
              </a:lnSpc>
            </a:pPr>
            <a:r>
              <a:rPr lang="en-US"/>
              <a:t>Kb5RjUXd = the salt to make the hash unique. It uses a cryptographically secure random number generator (CSPRNG)</a:t>
            </a:r>
          </a:p>
          <a:p>
            <a:pPr>
              <a:lnSpc>
                <a:spcPct val="100000"/>
              </a:lnSpc>
            </a:pPr>
            <a:r>
              <a:rPr lang="en-US"/>
              <a:t>G2YZ0q3bPqsd8QJcTExampleHash = The actual password which mixes with the salt</a:t>
            </a:r>
          </a:p>
          <a:p>
            <a:pPr>
              <a:lnSpc>
                <a:spcPct val="100000"/>
              </a:lnSpc>
            </a:pPr>
            <a:endParaRPr lang="en-US"/>
          </a:p>
          <a:p>
            <a:pPr>
              <a:lnSpc>
                <a:spcPct val="100000"/>
              </a:lnSpc>
            </a:pPr>
            <a:endParaRPr lang="en-US"/>
          </a:p>
          <a:p>
            <a:pPr marL="0" indent="0">
              <a:lnSpc>
                <a:spcPct val="100000"/>
              </a:lnSpc>
              <a:buNone/>
            </a:pPr>
            <a:r>
              <a:rPr lang="en-US"/>
              <a:t>Fun Fact: If two users have the same password but different salts, their hashes will look completely different.</a:t>
            </a:r>
          </a:p>
          <a:p>
            <a:pPr>
              <a:lnSpc>
                <a:spcPct val="100000"/>
              </a:lnSpc>
            </a:pPr>
            <a:endParaRPr lang="en-US"/>
          </a:p>
          <a:p>
            <a:pPr>
              <a:lnSpc>
                <a:spcPct val="100000"/>
              </a:lnSpc>
            </a:pPr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14FD1B-A0BF-4C73-A68E-4B1F7299F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8B100A6-1EBC-40AB-BB7E-26807F3CF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8792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63A60-6883-9561-7D9E-96CF0A6C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Passwords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A90D8-66EF-3256-DE81-ED7DEFE61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Windows stores passwords like sticky notes on a locked cabinet. The operating system tries to lock you out of that room but once you are in you can view the hashes.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204BBD-E752-9511-2DDD-7A0FDDFDBB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4595176"/>
              </p:ext>
            </p:extLst>
          </p:nvPr>
        </p:nvGraphicFramePr>
        <p:xfrm>
          <a:off x="1967506" y="3428028"/>
          <a:ext cx="8168640" cy="2420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4320">
                  <a:extLst>
                    <a:ext uri="{9D8B030D-6E8A-4147-A177-3AD203B41FA5}">
                      <a16:colId xmlns:a16="http://schemas.microsoft.com/office/drawing/2014/main" val="1751777486"/>
                    </a:ext>
                  </a:extLst>
                </a:gridCol>
                <a:gridCol w="4084320">
                  <a:extLst>
                    <a:ext uri="{9D8B030D-6E8A-4147-A177-3AD203B41FA5}">
                      <a16:colId xmlns:a16="http://schemas.microsoft.com/office/drawing/2014/main" val="1206777445"/>
                    </a:ext>
                  </a:extLst>
                </a:gridCol>
              </a:tblGrid>
              <a:tr h="570356">
                <a:tc>
                  <a:txBody>
                    <a:bodyPr/>
                    <a:lstStyle/>
                    <a:p>
                      <a:r>
                        <a:rPr lang="en-US" dirty="0"/>
                        <a:t>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NTLM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902920"/>
                  </a:ext>
                </a:extLst>
              </a:tr>
              <a:tr h="57035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highlight>
                            <a:srgbClr val="FFFF00"/>
                          </a:highlight>
                          <a:latin typeface="Calisto MT"/>
                        </a:rPr>
                        <a:t>aad3b435b51404eeaad3b435b51404ee</a:t>
                      </a:r>
                      <a:endParaRPr lang="en-US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highlight>
                            <a:srgbClr val="FFFF00"/>
                          </a:highlight>
                          <a:latin typeface="Calisto MT"/>
                        </a:rPr>
                        <a:t>32ed87bdb5fdc5e9cba88547376818d4</a:t>
                      </a:r>
                      <a:endParaRPr lang="en-US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956352"/>
                  </a:ext>
                </a:extLst>
              </a:tr>
              <a:tr h="570356">
                <a:tc>
                  <a:txBody>
                    <a:bodyPr/>
                    <a:lstStyle/>
                    <a:p>
                      <a:r>
                        <a:rPr lang="en-US" dirty="0"/>
                        <a:t>Windows has not used LM hashes for years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Used in every modern Windows machine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8197584"/>
                  </a:ext>
                </a:extLst>
              </a:tr>
              <a:tr h="570356">
                <a:tc>
                  <a:txBody>
                    <a:bodyPr/>
                    <a:lstStyle/>
                    <a:p>
                      <a:r>
                        <a:rPr lang="en-US" dirty="0"/>
                        <a:t>Not secure and outdated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Based on MD4, and ancient hashing algorithm from the 90's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9815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3412546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981</Words>
  <Application>Microsoft Office PowerPoint</Application>
  <PresentationFormat>Widescreen</PresentationFormat>
  <Paragraphs>158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Arial,Sans-Serif</vt:lpstr>
      <vt:lpstr>Calisto MT</vt:lpstr>
      <vt:lpstr>Consolas</vt:lpstr>
      <vt:lpstr>Courier New</vt:lpstr>
      <vt:lpstr>Courier New,monospace</vt:lpstr>
      <vt:lpstr>Univers Condensed</vt:lpstr>
      <vt:lpstr>ChronicleVTI</vt:lpstr>
      <vt:lpstr>Beginner Password Cracking Workshop</vt:lpstr>
      <vt:lpstr>What is a Hash?</vt:lpstr>
      <vt:lpstr>Common Hashing Algorithms</vt:lpstr>
      <vt:lpstr>Salting and Ke y Stretching</vt:lpstr>
      <vt:lpstr>Linux Passwords</vt:lpstr>
      <vt:lpstr>Format of /etc/shadow</vt:lpstr>
      <vt:lpstr>Format of /etc/shadow</vt:lpstr>
      <vt:lpstr>What is the "salt" in a hash</vt:lpstr>
      <vt:lpstr>Windows Passwords</vt:lpstr>
      <vt:lpstr>NTLM Hashes are Goldmines for Hackers</vt:lpstr>
      <vt:lpstr>Where is the SAM file?</vt:lpstr>
      <vt:lpstr>Compare the Two</vt:lpstr>
      <vt:lpstr>How Attackers Steal Hashes</vt:lpstr>
      <vt:lpstr>How Password Cracking Works</vt:lpstr>
      <vt:lpstr>Cracking Techniques</vt:lpstr>
      <vt:lpstr>Tools of The Trade</vt:lpstr>
      <vt:lpstr>How to use hashcat</vt:lpstr>
      <vt:lpstr>What You Will Be Doing Today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Dudas, Brandon</cp:lastModifiedBy>
  <cp:revision>618</cp:revision>
  <dcterms:created xsi:type="dcterms:W3CDTF">2025-05-15T00:38:49Z</dcterms:created>
  <dcterms:modified xsi:type="dcterms:W3CDTF">2025-05-15T18:32:12Z</dcterms:modified>
</cp:coreProperties>
</file>

<file path=docProps/thumbnail.jpeg>
</file>